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18" r:id="rId1"/>
  </p:sldMasterIdLst>
  <p:notesMasterIdLst>
    <p:notesMasterId r:id="rId45"/>
  </p:notesMasterIdLst>
  <p:sldIdLst>
    <p:sldId id="277" r:id="rId2"/>
    <p:sldId id="278" r:id="rId3"/>
    <p:sldId id="279" r:id="rId4"/>
    <p:sldId id="281" r:id="rId5"/>
    <p:sldId id="282" r:id="rId6"/>
    <p:sldId id="322" r:id="rId7"/>
    <p:sldId id="283" r:id="rId8"/>
    <p:sldId id="284" r:id="rId9"/>
    <p:sldId id="323" r:id="rId10"/>
    <p:sldId id="285" r:id="rId11"/>
    <p:sldId id="286" r:id="rId12"/>
    <p:sldId id="287" r:id="rId13"/>
    <p:sldId id="292" r:id="rId14"/>
    <p:sldId id="291" r:id="rId15"/>
    <p:sldId id="289" r:id="rId16"/>
    <p:sldId id="290" r:id="rId17"/>
    <p:sldId id="293" r:id="rId18"/>
    <p:sldId id="294" r:id="rId19"/>
    <p:sldId id="295" r:id="rId20"/>
    <p:sldId id="298" r:id="rId21"/>
    <p:sldId id="299" r:id="rId22"/>
    <p:sldId id="305" r:id="rId23"/>
    <p:sldId id="301" r:id="rId24"/>
    <p:sldId id="302" r:id="rId25"/>
    <p:sldId id="303" r:id="rId26"/>
    <p:sldId id="327" r:id="rId27"/>
    <p:sldId id="324" r:id="rId28"/>
    <p:sldId id="306" r:id="rId29"/>
    <p:sldId id="319" r:id="rId30"/>
    <p:sldId id="318" r:id="rId31"/>
    <p:sldId id="330" r:id="rId32"/>
    <p:sldId id="317" r:id="rId33"/>
    <p:sldId id="320" r:id="rId34"/>
    <p:sldId id="321" r:id="rId35"/>
    <p:sldId id="315" r:id="rId36"/>
    <p:sldId id="304" r:id="rId37"/>
    <p:sldId id="309" r:id="rId38"/>
    <p:sldId id="331" r:id="rId39"/>
    <p:sldId id="314" r:id="rId40"/>
    <p:sldId id="311" r:id="rId41"/>
    <p:sldId id="316" r:id="rId42"/>
    <p:sldId id="312" r:id="rId43"/>
    <p:sldId id="313" r:id="rId44"/>
  </p:sldIdLst>
  <p:sldSz cx="12192000" cy="6858000"/>
  <p:notesSz cx="7315200" cy="9601200"/>
  <p:embeddedFontLst>
    <p:embeddedFont>
      <p:font typeface="Franklin Gothic Demi Cond" panose="020B0706030402020204" pitchFamily="34" charset="0"/>
      <p:regular r:id="rId46"/>
      <p:bold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5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234" autoAdjust="0"/>
  </p:normalViewPr>
  <p:slideViewPr>
    <p:cSldViewPr snapToGrid="0">
      <p:cViewPr varScale="1">
        <p:scale>
          <a:sx n="47" d="100"/>
          <a:sy n="47" d="100"/>
        </p:scale>
        <p:origin x="140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Segoe UI" panose="00000500000000000000" pitchFamily="2" charset="0"/>
              </a:defRPr>
            </a:lvl1pPr>
          </a:lstStyle>
          <a:p>
            <a:fld id="{8B5379B7-ABAA-4A83-8875-A3C16CD7ABC7}" type="datetimeFigureOut">
              <a:rPr lang="en-US" smtClean="0"/>
              <a:pPr/>
              <a:t>3/21/2019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Segoe UI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Segoe UI" panose="00000500000000000000" pitchFamily="2" charset="0"/>
              </a:defRPr>
            </a:lvl1pPr>
          </a:lstStyle>
          <a:p>
            <a:fld id="{D47E5265-3043-421E-B605-7AFBDEFD2E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Spotify music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26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wanted to refactor CSS</a:t>
            </a:r>
          </a:p>
          <a:p>
            <a:r>
              <a:rPr lang="en-US" dirty="0"/>
              <a:t>Designer wanted to make some “minor updates”</a:t>
            </a:r>
          </a:p>
          <a:p>
            <a:r>
              <a:rPr lang="en-US" dirty="0"/>
              <a:t>Content Manager was still building out content</a:t>
            </a:r>
          </a:p>
          <a:p>
            <a:endParaRPr lang="en-US" dirty="0"/>
          </a:p>
          <a:p>
            <a:r>
              <a:rPr lang="en-US" dirty="0"/>
              <a:t>My Tester Sense was going </a:t>
            </a:r>
            <a:r>
              <a:rPr lang="en-US" dirty="0" err="1"/>
              <a:t>crazyyyy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3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is an interesting thing</a:t>
            </a:r>
          </a:p>
          <a:p>
            <a:endParaRPr lang="en-US" dirty="0"/>
          </a:p>
          <a:p>
            <a:r>
              <a:rPr lang="en-US" dirty="0"/>
              <a:t>In 20 years an asteroid may hit the earth but the risk is low….</a:t>
            </a:r>
            <a:r>
              <a:rPr lang="en-US" dirty="0" err="1"/>
              <a:t>uhhhh</a:t>
            </a:r>
            <a:r>
              <a:rPr lang="en-US" dirty="0"/>
              <a:t> what that can end the world!!!</a:t>
            </a:r>
          </a:p>
          <a:p>
            <a:endParaRPr lang="en-US" dirty="0"/>
          </a:p>
          <a:p>
            <a:r>
              <a:rPr lang="en-US" dirty="0"/>
              <a:t>In honor of opening day – I present the worst risk estimated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72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…..2 days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16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JENKINSSSSSS I TRUSTED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23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 wars – the imperial march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97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Ultimately it is the ability to verify changes to the user interface are expected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57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300" dirty="0"/>
              <a:t>Compares DOM screenshots over time – a nice “source control”</a:t>
            </a:r>
          </a:p>
          <a:p>
            <a:pPr rtl="0" fontAlgn="ctr"/>
            <a:r>
              <a:rPr lang="en-US" sz="1300" dirty="0"/>
              <a:t>A diff for web elements </a:t>
            </a:r>
          </a:p>
          <a:p>
            <a:pPr rtl="0" fontAlgn="ctr"/>
            <a:r>
              <a:rPr lang="en-US" sz="1300" dirty="0"/>
              <a:t>Compare against an approved styling – talk a little bit more</a:t>
            </a:r>
          </a:p>
          <a:p>
            <a:pPr rtl="0" fontAlgn="ctr"/>
            <a:r>
              <a:rPr lang="en-US" sz="1300" dirty="0"/>
              <a:t>Falls on the outside of the pyramid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86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visual representation of what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40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300" b="1" dirty="0"/>
              <a:t>What did I evaluate to use</a:t>
            </a:r>
          </a:p>
          <a:p>
            <a:pPr rtl="0" fontAlgn="ctr"/>
            <a:r>
              <a:rPr lang="en-US" sz="1300" b="1" dirty="0" err="1"/>
              <a:t>PhantomCSS</a:t>
            </a:r>
            <a:r>
              <a:rPr lang="en-US" sz="1300" dirty="0"/>
              <a:t> - https://github.com/HuddleEng/PhantomCSS</a:t>
            </a:r>
          </a:p>
          <a:p>
            <a:pPr rtl="0" fontAlgn="ctr"/>
            <a:r>
              <a:rPr lang="en-US" sz="1300" b="1" dirty="0" err="1"/>
              <a:t>BackstopJS</a:t>
            </a:r>
            <a:r>
              <a:rPr lang="en-US" sz="1300" dirty="0"/>
              <a:t> - http://backstopjs.org</a:t>
            </a:r>
          </a:p>
          <a:p>
            <a:pPr rtl="0" fontAlgn="ctr"/>
            <a:r>
              <a:rPr lang="en-US" sz="1300" b="1" dirty="0"/>
              <a:t>Selenium + other tools</a:t>
            </a:r>
            <a:r>
              <a:rPr lang="en-US" sz="1300" dirty="0"/>
              <a:t> (</a:t>
            </a:r>
            <a:r>
              <a:rPr lang="en-US" sz="1300" dirty="0" err="1"/>
              <a:t>webdriver</a:t>
            </a:r>
            <a:r>
              <a:rPr lang="en-US" sz="1300" dirty="0"/>
              <a:t>, </a:t>
            </a:r>
            <a:r>
              <a:rPr lang="en-US" sz="1300" dirty="0" err="1"/>
              <a:t>phantomcss</a:t>
            </a:r>
            <a:r>
              <a:rPr lang="en-US" sz="1300" dirty="0"/>
              <a:t>)</a:t>
            </a:r>
          </a:p>
          <a:p>
            <a:pPr rtl="0" fontAlgn="ctr"/>
            <a:r>
              <a:rPr lang="en-US" sz="1300" b="1" dirty="0" err="1"/>
              <a:t>gemini</a:t>
            </a:r>
            <a:r>
              <a:rPr lang="en-US" sz="1300" b="1" dirty="0"/>
              <a:t> + </a:t>
            </a:r>
            <a:r>
              <a:rPr lang="en-US" sz="1300" b="1" dirty="0" err="1"/>
              <a:t>browserstack</a:t>
            </a:r>
            <a:r>
              <a:rPr lang="en-US" sz="1300" dirty="0"/>
              <a:t> - https://github.com/gemini-testing/gemini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21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300" i="1" dirty="0"/>
              <a:t>Evaluation of why we made the decisions we did</a:t>
            </a:r>
          </a:p>
          <a:p>
            <a:pPr rtl="0" fontAlgn="ctr"/>
            <a:r>
              <a:rPr lang="en-US" sz="1300" dirty="0" err="1"/>
              <a:t>PhantomCSS</a:t>
            </a:r>
            <a:r>
              <a:rPr lang="en-US" sz="1300" dirty="0"/>
              <a:t> – No longer maintained</a:t>
            </a:r>
          </a:p>
          <a:p>
            <a:pPr rtl="0" fontAlgn="ctr"/>
            <a:r>
              <a:rPr lang="en-US" sz="1300" dirty="0"/>
              <a:t>Selenium + other tools (</a:t>
            </a:r>
            <a:r>
              <a:rPr lang="en-US" sz="1300" dirty="0" err="1"/>
              <a:t>webdriver</a:t>
            </a:r>
            <a:r>
              <a:rPr lang="en-US" sz="1300" dirty="0"/>
              <a:t>, </a:t>
            </a:r>
            <a:r>
              <a:rPr lang="en-US" sz="1300" dirty="0" err="1"/>
              <a:t>phantomcss</a:t>
            </a:r>
            <a:r>
              <a:rPr lang="en-US" sz="1300" dirty="0"/>
              <a:t>) – Been there</a:t>
            </a:r>
          </a:p>
          <a:p>
            <a:pPr rtl="0" fontAlgn="ctr"/>
            <a:r>
              <a:rPr lang="en-US" sz="1300" dirty="0" err="1"/>
              <a:t>gemini</a:t>
            </a:r>
            <a:r>
              <a:rPr lang="en-US" sz="1300" dirty="0"/>
              <a:t> + </a:t>
            </a:r>
            <a:r>
              <a:rPr lang="en-US" sz="1300" dirty="0" err="1"/>
              <a:t>browserstack</a:t>
            </a:r>
            <a:r>
              <a:rPr lang="en-US" sz="1300" dirty="0"/>
              <a:t> – Requires </a:t>
            </a:r>
            <a:r>
              <a:rPr lang="en-US" sz="1300" dirty="0" err="1"/>
              <a:t>webdriver</a:t>
            </a:r>
            <a:r>
              <a:rPr lang="en-US" sz="1300" dirty="0"/>
              <a:t>, slower</a:t>
            </a:r>
          </a:p>
          <a:p>
            <a:pPr rtl="0" fontAlgn="ctr"/>
            <a:r>
              <a:rPr lang="en-US" sz="1300" b="1" dirty="0" err="1"/>
              <a:t>BackstopJS</a:t>
            </a:r>
            <a:r>
              <a:rPr lang="en-US" sz="1300" b="1" dirty="0"/>
              <a:t> – active, headless, simple, 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0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18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30294">
              <a:spcBef>
                <a:spcPct val="0"/>
              </a:spcBef>
            </a:pPr>
            <a:r>
              <a:rPr lang="en-US" altLang="en-US" sz="1700" b="1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1. Chrome Headless </a:t>
            </a:r>
            <a:r>
              <a:rPr lang="en-US" altLang="en-US" sz="1700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- headless browser</a:t>
            </a:r>
            <a:endParaRPr lang="en-US" altLang="en-US" sz="1700" b="1" dirty="0">
              <a:latin typeface="Segoe UI" panose="020B0502040204020203" pitchFamily="34" charset="0"/>
              <a:ea typeface="Helvetica Neue" charset="0"/>
              <a:cs typeface="Segoe UI" panose="020B0502040204020203" pitchFamily="34" charset="0"/>
              <a:sym typeface="Helvetica Neue" charset="0"/>
            </a:endParaRPr>
          </a:p>
          <a:p>
            <a:pPr defTabSz="530294">
              <a:spcBef>
                <a:spcPct val="0"/>
              </a:spcBef>
            </a:pPr>
            <a:r>
              <a:rPr lang="en-US" altLang="en-US" sz="1300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headless browser = a browser without a GUI.</a:t>
            </a:r>
          </a:p>
          <a:p>
            <a:pPr defTabSz="530294">
              <a:spcBef>
                <a:spcPct val="0"/>
              </a:spcBef>
            </a:pPr>
            <a:r>
              <a:rPr lang="en-US" altLang="en-US" sz="1700" b="1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2. </a:t>
            </a:r>
            <a:r>
              <a:rPr lang="en-US" altLang="en-US" sz="1700" b="1" dirty="0" err="1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CasperJS</a:t>
            </a:r>
            <a:r>
              <a:rPr lang="en-US" altLang="en-US" sz="1700" b="1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 </a:t>
            </a:r>
            <a:r>
              <a:rPr lang="en-US" altLang="en-US" sz="1700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- simulate user behavior</a:t>
            </a:r>
          </a:p>
          <a:p>
            <a:pPr defTabSz="530294">
              <a:spcBef>
                <a:spcPct val="0"/>
              </a:spcBef>
            </a:pPr>
            <a:r>
              <a:rPr lang="en-US" altLang="en-US" sz="1300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A scripting tool that allows us to interact with the page rendered by </a:t>
            </a:r>
            <a:r>
              <a:rPr lang="en-US" altLang="en-US" sz="1300" dirty="0" err="1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PhantomJS</a:t>
            </a:r>
            <a:r>
              <a:rPr lang="en-US" altLang="en-US" sz="1300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 just like a user would: moving a mouse, performing clicks, entering text into input fields, and any other user actions you define on it.</a:t>
            </a:r>
            <a:endParaRPr lang="en-US" altLang="en-US" sz="1700" dirty="0">
              <a:latin typeface="Segoe UI" panose="020B0502040204020203" pitchFamily="34" charset="0"/>
              <a:ea typeface="Helvetica Neue" charset="0"/>
              <a:cs typeface="Segoe UI" panose="020B0502040204020203" pitchFamily="34" charset="0"/>
              <a:sym typeface="Helvetica Neue" charset="0"/>
            </a:endParaRPr>
          </a:p>
          <a:p>
            <a:pPr defTabSz="530294">
              <a:spcBef>
                <a:spcPct val="0"/>
              </a:spcBef>
            </a:pPr>
            <a:r>
              <a:rPr lang="en-US" altLang="en-US" sz="1700" b="1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3. </a:t>
            </a:r>
            <a:r>
              <a:rPr lang="en-US" altLang="en-US" sz="1700" b="1" dirty="0" err="1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ResembleJS</a:t>
            </a:r>
            <a:r>
              <a:rPr lang="en-US" altLang="en-US" sz="1700" b="1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 </a:t>
            </a:r>
            <a:r>
              <a:rPr lang="en-US" altLang="en-US" sz="1700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- tell me the difference</a:t>
            </a:r>
          </a:p>
          <a:p>
            <a:pPr defTabSz="530294">
              <a:spcBef>
                <a:spcPct val="0"/>
              </a:spcBef>
            </a:pPr>
            <a:r>
              <a:rPr lang="en-US" altLang="en-US" sz="1300" dirty="0">
                <a:latin typeface="Segoe UI" panose="020B0502040204020203" pitchFamily="34" charset="0"/>
                <a:ea typeface="Helvetica Neue" charset="0"/>
                <a:cs typeface="Segoe UI" panose="020B0502040204020203" pitchFamily="34" charset="0"/>
                <a:sym typeface="Helvetica Neue" charset="0"/>
              </a:rPr>
              <a:t>This is the actual "diffing" tool itself, comparing two images and to determine pixel differences between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096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300" i="1" dirty="0"/>
              <a:t>Evaluation of why we made the decisions we did</a:t>
            </a:r>
          </a:p>
          <a:p>
            <a:pPr rtl="0" fontAlgn="ctr"/>
            <a:r>
              <a:rPr lang="en-US" sz="1300" dirty="0" err="1"/>
              <a:t>PhantomCSS</a:t>
            </a:r>
            <a:r>
              <a:rPr lang="en-US" sz="1300" dirty="0"/>
              <a:t> – No longer maintained</a:t>
            </a:r>
          </a:p>
          <a:p>
            <a:pPr rtl="0" fontAlgn="ctr"/>
            <a:r>
              <a:rPr lang="en-US" sz="1300" dirty="0"/>
              <a:t>Selenium + other tools (</a:t>
            </a:r>
            <a:r>
              <a:rPr lang="en-US" sz="1300" dirty="0" err="1"/>
              <a:t>webdriver</a:t>
            </a:r>
            <a:r>
              <a:rPr lang="en-US" sz="1300" dirty="0"/>
              <a:t>, </a:t>
            </a:r>
            <a:r>
              <a:rPr lang="en-US" sz="1300" dirty="0" err="1"/>
              <a:t>phantomcss</a:t>
            </a:r>
            <a:r>
              <a:rPr lang="en-US" sz="1300" dirty="0"/>
              <a:t>) – Been there</a:t>
            </a:r>
          </a:p>
          <a:p>
            <a:pPr rtl="0" fontAlgn="ctr"/>
            <a:r>
              <a:rPr lang="en-US" sz="1300" dirty="0" err="1"/>
              <a:t>gemini</a:t>
            </a:r>
            <a:r>
              <a:rPr lang="en-US" sz="1300" dirty="0"/>
              <a:t> + </a:t>
            </a:r>
            <a:r>
              <a:rPr lang="en-US" sz="1300" dirty="0" err="1"/>
              <a:t>browserstack</a:t>
            </a:r>
            <a:r>
              <a:rPr lang="en-US" sz="1300" dirty="0"/>
              <a:t> – Requires </a:t>
            </a:r>
            <a:r>
              <a:rPr lang="en-US" sz="1300" dirty="0" err="1"/>
              <a:t>webdriver</a:t>
            </a:r>
            <a:r>
              <a:rPr lang="en-US" sz="1300" dirty="0"/>
              <a:t>, slower</a:t>
            </a:r>
          </a:p>
          <a:p>
            <a:pPr rtl="0" fontAlgn="ctr"/>
            <a:r>
              <a:rPr lang="en-US" sz="1300" b="1" dirty="0" err="1"/>
              <a:t>BackstopJS</a:t>
            </a:r>
            <a:r>
              <a:rPr lang="en-US" sz="1300" b="1" dirty="0"/>
              <a:t> – active, headless, simple, 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00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2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backstop workflow</a:t>
            </a:r>
          </a:p>
          <a:p>
            <a:r>
              <a:rPr lang="en-US" sz="1300" b="1" dirty="0"/>
              <a:t>backstop </a:t>
            </a:r>
            <a:r>
              <a:rPr lang="en-US" sz="1300" b="1" dirty="0" err="1"/>
              <a:t>init</a:t>
            </a:r>
            <a:r>
              <a:rPr lang="en-US" sz="1300" b="1" dirty="0"/>
              <a:t>: </a:t>
            </a:r>
            <a:r>
              <a:rPr lang="en-US" sz="1300" dirty="0"/>
              <a:t>Set up a new </a:t>
            </a:r>
            <a:r>
              <a:rPr lang="en-US" sz="1300" dirty="0" err="1"/>
              <a:t>BackstopJS</a:t>
            </a:r>
            <a:r>
              <a:rPr lang="en-US" sz="1300" dirty="0"/>
              <a:t> instance</a:t>
            </a:r>
          </a:p>
          <a:p>
            <a:r>
              <a:rPr lang="en-US" sz="1300" b="1" dirty="0"/>
              <a:t>backstop test: </a:t>
            </a:r>
            <a:r>
              <a:rPr lang="en-US" sz="1300" dirty="0" err="1"/>
              <a:t>BackstopJS</a:t>
            </a:r>
            <a:r>
              <a:rPr lang="en-US" sz="1300" dirty="0"/>
              <a:t> creates a set of test screenshots and compares them with your reference screenshots. </a:t>
            </a:r>
          </a:p>
          <a:p>
            <a:r>
              <a:rPr lang="en-US" sz="1300" b="1" dirty="0"/>
              <a:t>backstop approve: </a:t>
            </a:r>
            <a:r>
              <a:rPr lang="en-US" sz="1300" dirty="0"/>
              <a:t>If the test you ran looks good, then go ahead and approve it. Approving changes will update your reference files with the results from your last test.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8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backstop workflow</a:t>
            </a:r>
          </a:p>
          <a:p>
            <a:r>
              <a:rPr lang="en-US" sz="1300" b="1" dirty="0"/>
              <a:t>backstop </a:t>
            </a:r>
            <a:r>
              <a:rPr lang="en-US" sz="1300" b="1" dirty="0" err="1"/>
              <a:t>init</a:t>
            </a:r>
            <a:r>
              <a:rPr lang="en-US" sz="1300" b="1" dirty="0"/>
              <a:t>: </a:t>
            </a:r>
            <a:r>
              <a:rPr lang="en-US" sz="1300" dirty="0"/>
              <a:t>Set up a new </a:t>
            </a:r>
            <a:r>
              <a:rPr lang="en-US" sz="1300" dirty="0" err="1"/>
              <a:t>BackstopJS</a:t>
            </a:r>
            <a:r>
              <a:rPr lang="en-US" sz="1300" dirty="0"/>
              <a:t> instance</a:t>
            </a:r>
          </a:p>
          <a:p>
            <a:r>
              <a:rPr lang="en-US" sz="1300" b="1" dirty="0"/>
              <a:t>backstop test: </a:t>
            </a:r>
            <a:r>
              <a:rPr lang="en-US" sz="1300" dirty="0" err="1"/>
              <a:t>BackstopJS</a:t>
            </a:r>
            <a:r>
              <a:rPr lang="en-US" sz="1300" dirty="0"/>
              <a:t> creates a set of test screenshots and compares them with your reference screenshots. </a:t>
            </a:r>
          </a:p>
          <a:p>
            <a:r>
              <a:rPr lang="en-US" sz="1300" b="1" dirty="0"/>
              <a:t>backstop approve: </a:t>
            </a:r>
            <a:r>
              <a:rPr lang="en-US" sz="1300" dirty="0"/>
              <a:t>If the test you ran looks good, then go ahead and approve it. Approving changes will update your reference files with the results from your last test.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23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backstop workflow</a:t>
            </a:r>
          </a:p>
          <a:p>
            <a:r>
              <a:rPr lang="en-US" sz="1300" b="1" dirty="0"/>
              <a:t>backstop </a:t>
            </a:r>
            <a:r>
              <a:rPr lang="en-US" sz="1300" b="1" dirty="0" err="1"/>
              <a:t>init</a:t>
            </a:r>
            <a:r>
              <a:rPr lang="en-US" sz="1300" b="1" dirty="0"/>
              <a:t>: </a:t>
            </a:r>
            <a:r>
              <a:rPr lang="en-US" sz="1300" dirty="0"/>
              <a:t>Set up a new </a:t>
            </a:r>
            <a:r>
              <a:rPr lang="en-US" sz="1300" dirty="0" err="1"/>
              <a:t>BackstopJS</a:t>
            </a:r>
            <a:r>
              <a:rPr lang="en-US" sz="1300" dirty="0"/>
              <a:t> instance</a:t>
            </a:r>
          </a:p>
          <a:p>
            <a:r>
              <a:rPr lang="en-US" sz="1300" b="1" dirty="0"/>
              <a:t>backstop test: </a:t>
            </a:r>
            <a:r>
              <a:rPr lang="en-US" sz="1300" dirty="0" err="1"/>
              <a:t>BackstopJS</a:t>
            </a:r>
            <a:r>
              <a:rPr lang="en-US" sz="1300" dirty="0"/>
              <a:t> creates a set of test screenshots and compares them with your reference screenshots. </a:t>
            </a:r>
          </a:p>
          <a:p>
            <a:r>
              <a:rPr lang="en-US" sz="1300" b="1" dirty="0"/>
              <a:t>backstop approve: </a:t>
            </a:r>
            <a:r>
              <a:rPr lang="en-US" sz="1300" dirty="0"/>
              <a:t>If the test you ran looks good, then go ahead and approve it. Approving changes will update your reference files with the results from your last test.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208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/>
              <a:t>Remember web page is already open</a:t>
            </a:r>
          </a:p>
          <a:p>
            <a:endParaRPr lang="en-US" sz="1300" dirty="0"/>
          </a:p>
          <a:p>
            <a:pPr marL="483306" indent="-483306">
              <a:buFont typeface="+mj-lt"/>
              <a:buAutoNum type="arabicPeriod"/>
            </a:pPr>
            <a:r>
              <a:rPr lang="en-US" sz="1300" dirty="0" err="1"/>
              <a:t>BackstopJS</a:t>
            </a:r>
            <a:r>
              <a:rPr lang="en-US" sz="1300" dirty="0"/>
              <a:t> Node Package already installed - </a:t>
            </a:r>
            <a:r>
              <a:rPr lang="en-US" sz="1300" b="1" i="1" dirty="0" err="1"/>
              <a:t>npm</a:t>
            </a:r>
            <a:r>
              <a:rPr lang="en-US" sz="1300" b="1" i="1" dirty="0"/>
              <a:t> install -g </a:t>
            </a:r>
            <a:r>
              <a:rPr lang="en-US" sz="1300" b="1" i="1" dirty="0" err="1"/>
              <a:t>backstopjs</a:t>
            </a:r>
            <a:endParaRPr lang="en-US" sz="1300" b="1" i="1" dirty="0"/>
          </a:p>
          <a:p>
            <a:pPr marL="483306" indent="-483306">
              <a:buFont typeface="+mj-lt"/>
              <a:buAutoNum type="arabicPeriod"/>
            </a:pPr>
            <a:r>
              <a:rPr lang="en-US" sz="1300" dirty="0"/>
              <a:t>Run Initial </a:t>
            </a:r>
            <a:r>
              <a:rPr lang="en-US" sz="1300" dirty="0" err="1"/>
              <a:t>BackstopJS</a:t>
            </a:r>
            <a:r>
              <a:rPr lang="en-US" sz="1300" dirty="0"/>
              <a:t> config - </a:t>
            </a:r>
            <a:r>
              <a:rPr lang="en-US" sz="1300" b="1" i="1" dirty="0"/>
              <a:t>backstop </a:t>
            </a:r>
            <a:r>
              <a:rPr lang="en-US" sz="1300" b="1" i="1" dirty="0" err="1"/>
              <a:t>init</a:t>
            </a:r>
            <a:endParaRPr lang="en-US" sz="1300" b="1" i="1" dirty="0"/>
          </a:p>
          <a:p>
            <a:pPr marL="483306" indent="-483306">
              <a:buFont typeface="+mj-lt"/>
              <a:buAutoNum type="arabicPeriod"/>
            </a:pPr>
            <a:r>
              <a:rPr lang="en-US" sz="1300" dirty="0"/>
              <a:t>Run </a:t>
            </a:r>
            <a:r>
              <a:rPr lang="en-US" sz="1300" dirty="0" err="1"/>
              <a:t>BackstopJS</a:t>
            </a:r>
            <a:r>
              <a:rPr lang="en-US" sz="1300" dirty="0"/>
              <a:t> Test – </a:t>
            </a:r>
            <a:r>
              <a:rPr lang="en-US" sz="1300" b="1" i="1" dirty="0"/>
              <a:t>backstop test</a:t>
            </a:r>
          </a:p>
          <a:p>
            <a:pPr marL="483306" indent="-483306">
              <a:buFont typeface="+mj-lt"/>
              <a:buAutoNum type="arabicPeriod"/>
            </a:pPr>
            <a:r>
              <a:rPr lang="en-US" sz="1300" dirty="0"/>
              <a:t>Approve Changes – </a:t>
            </a:r>
            <a:r>
              <a:rPr lang="en-US" sz="1300" b="1" i="1" dirty="0"/>
              <a:t>backstop approve</a:t>
            </a:r>
          </a:p>
          <a:p>
            <a:pPr marL="483306" indent="-483306">
              <a:buFont typeface="+mj-lt"/>
              <a:buAutoNum type="arabicPeriod"/>
            </a:pPr>
            <a:endParaRPr lang="en-US" sz="1300" b="1" i="1" dirty="0"/>
          </a:p>
          <a:p>
            <a:r>
              <a:rPr lang="en-US" sz="1300" b="1" i="1" dirty="0"/>
              <a:t>Open VS Code</a:t>
            </a:r>
            <a:endParaRPr lang="en-US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130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backstop workflow</a:t>
            </a:r>
          </a:p>
          <a:p>
            <a:r>
              <a:rPr lang="en-US" sz="1300" b="1" dirty="0"/>
              <a:t>backstop </a:t>
            </a:r>
            <a:r>
              <a:rPr lang="en-US" sz="1300" b="1" dirty="0" err="1"/>
              <a:t>init</a:t>
            </a:r>
            <a:r>
              <a:rPr lang="en-US" sz="1300" b="1" dirty="0"/>
              <a:t>: </a:t>
            </a:r>
            <a:r>
              <a:rPr lang="en-US" sz="1300" dirty="0"/>
              <a:t>Set up a new </a:t>
            </a:r>
            <a:r>
              <a:rPr lang="en-US" sz="1300" dirty="0" err="1"/>
              <a:t>BackstopJS</a:t>
            </a:r>
            <a:r>
              <a:rPr lang="en-US" sz="1300" dirty="0"/>
              <a:t> instance</a:t>
            </a:r>
          </a:p>
          <a:p>
            <a:r>
              <a:rPr lang="en-US" sz="1300" b="1" dirty="0"/>
              <a:t>backstop test: </a:t>
            </a:r>
            <a:r>
              <a:rPr lang="en-US" sz="1300" dirty="0" err="1"/>
              <a:t>BackstopJS</a:t>
            </a:r>
            <a:r>
              <a:rPr lang="en-US" sz="1300" dirty="0"/>
              <a:t> creates a set of test screenshots and compares them with your reference screenshots. </a:t>
            </a:r>
          </a:p>
          <a:p>
            <a:r>
              <a:rPr lang="en-US" sz="1300" b="1" dirty="0"/>
              <a:t>backstop approve: </a:t>
            </a:r>
            <a:r>
              <a:rPr lang="en-US" sz="1300" dirty="0"/>
              <a:t>If the test you ran looks good, then go ahead and approve it. Approving changes will update your reference files with the results from your last test.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83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backstop workflow</a:t>
            </a:r>
          </a:p>
          <a:p>
            <a:r>
              <a:rPr lang="en-US" sz="1300" b="1" dirty="0"/>
              <a:t>backstop </a:t>
            </a:r>
            <a:r>
              <a:rPr lang="en-US" sz="1300" b="1" dirty="0" err="1"/>
              <a:t>init</a:t>
            </a:r>
            <a:r>
              <a:rPr lang="en-US" sz="1300" b="1" dirty="0"/>
              <a:t>: </a:t>
            </a:r>
            <a:r>
              <a:rPr lang="en-US" sz="1300" dirty="0"/>
              <a:t>Set up a new </a:t>
            </a:r>
            <a:r>
              <a:rPr lang="en-US" sz="1300" dirty="0" err="1"/>
              <a:t>BackstopJS</a:t>
            </a:r>
            <a:r>
              <a:rPr lang="en-US" sz="1300" dirty="0"/>
              <a:t> instance</a:t>
            </a:r>
          </a:p>
          <a:p>
            <a:r>
              <a:rPr lang="en-US" sz="1300" b="1" dirty="0"/>
              <a:t>backstop test: </a:t>
            </a:r>
            <a:r>
              <a:rPr lang="en-US" sz="1300" dirty="0" err="1"/>
              <a:t>BackstopJS</a:t>
            </a:r>
            <a:r>
              <a:rPr lang="en-US" sz="1300" dirty="0"/>
              <a:t> creates a set of test screenshots and compares them with your reference screenshots. </a:t>
            </a:r>
          </a:p>
          <a:p>
            <a:r>
              <a:rPr lang="en-US" sz="1300" b="1" dirty="0"/>
              <a:t>backstop approve: </a:t>
            </a:r>
            <a:r>
              <a:rPr lang="en-US" sz="1300" dirty="0"/>
              <a:t>If the test you ran looks good, then go ahead and approve it. Approving changes will update your reference files with the results from your last test.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841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backstop workflow</a:t>
            </a:r>
          </a:p>
          <a:p>
            <a:r>
              <a:rPr lang="en-US" sz="1300" b="1" dirty="0"/>
              <a:t>backstop </a:t>
            </a:r>
            <a:r>
              <a:rPr lang="en-US" sz="1300" b="1" dirty="0" err="1"/>
              <a:t>init</a:t>
            </a:r>
            <a:r>
              <a:rPr lang="en-US" sz="1300" b="1" dirty="0"/>
              <a:t>: </a:t>
            </a:r>
            <a:r>
              <a:rPr lang="en-US" sz="1300" dirty="0"/>
              <a:t>Set up a new </a:t>
            </a:r>
            <a:r>
              <a:rPr lang="en-US" sz="1300" dirty="0" err="1"/>
              <a:t>BackstopJS</a:t>
            </a:r>
            <a:r>
              <a:rPr lang="en-US" sz="1300" dirty="0"/>
              <a:t> instance</a:t>
            </a:r>
          </a:p>
          <a:p>
            <a:r>
              <a:rPr lang="en-US" sz="1300" b="1" dirty="0"/>
              <a:t>backstop test: </a:t>
            </a:r>
            <a:r>
              <a:rPr lang="en-US" sz="1300" dirty="0" err="1"/>
              <a:t>BackstopJS</a:t>
            </a:r>
            <a:r>
              <a:rPr lang="en-US" sz="1300" dirty="0"/>
              <a:t> creates a set of test screenshots and compares them with your reference screenshots. </a:t>
            </a:r>
          </a:p>
          <a:p>
            <a:r>
              <a:rPr lang="en-US" sz="1300" b="1" dirty="0"/>
              <a:t>backstop approve: </a:t>
            </a:r>
            <a:r>
              <a:rPr lang="en-US" sz="1300" dirty="0"/>
              <a:t>If the test you ran looks good, then go ahead and approve it. Approving changes will update your reference files with the results from your last test.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92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300" dirty="0"/>
              <a:t>What is Automated Visual Regression Testing</a:t>
            </a:r>
          </a:p>
          <a:p>
            <a:pPr rtl="0" fontAlgn="ctr"/>
            <a:r>
              <a:rPr lang="en-US" sz="1300" dirty="0"/>
              <a:t>When to use Automated Visual Regression Testing</a:t>
            </a:r>
          </a:p>
          <a:p>
            <a:pPr rtl="0" fontAlgn="ctr"/>
            <a:r>
              <a:rPr lang="en-US" sz="1300" dirty="0"/>
              <a:t>Leveraging the Backstop.js Library</a:t>
            </a:r>
          </a:p>
          <a:p>
            <a:pPr rtl="0" fontAlgn="ctr"/>
            <a:r>
              <a:rPr lang="en-US" sz="1300" dirty="0"/>
              <a:t>Further Capabilities of Automated Visual Regression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60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000" dirty="0" err="1"/>
              <a:t>BackstopJS</a:t>
            </a:r>
            <a:r>
              <a:rPr lang="en-US" sz="3000" dirty="0"/>
              <a:t> ships with an </a:t>
            </a:r>
            <a:r>
              <a:rPr lang="en-US" sz="3000" b="1" dirty="0" err="1"/>
              <a:t>onBefore</a:t>
            </a:r>
            <a:r>
              <a:rPr lang="en-US" sz="3000" dirty="0"/>
              <a:t> script </a:t>
            </a:r>
          </a:p>
          <a:p>
            <a:r>
              <a:rPr lang="en-US" sz="3000" dirty="0" err="1"/>
              <a:t>BackstopJS</a:t>
            </a:r>
            <a:r>
              <a:rPr lang="en-US" sz="3000" dirty="0"/>
              <a:t> makes it easy to capture screenshots of your entire layout or just parts of your layout with </a:t>
            </a:r>
            <a:r>
              <a:rPr lang="en-US" sz="3000" b="1" dirty="0"/>
              <a:t>selectors </a:t>
            </a:r>
            <a:r>
              <a:rPr lang="en-US" sz="3000" dirty="0"/>
              <a:t>attribute</a:t>
            </a:r>
            <a:endParaRPr lang="en-US" sz="3000" b="1" dirty="0"/>
          </a:p>
          <a:p>
            <a:r>
              <a:rPr lang="en-US" sz="3000" dirty="0"/>
              <a:t>Testing PWA, SPAs, &amp; AJAX Content</a:t>
            </a:r>
          </a:p>
          <a:p>
            <a:pPr lvl="1"/>
            <a:r>
              <a:rPr lang="en-US" sz="3000" dirty="0" err="1"/>
              <a:t>BackstopJS</a:t>
            </a:r>
            <a:r>
              <a:rPr lang="en-US" sz="3000" dirty="0"/>
              <a:t> solves this problem with two config properties: </a:t>
            </a:r>
            <a:r>
              <a:rPr lang="en-US" sz="3000" b="1" dirty="0" err="1"/>
              <a:t>readySelector</a:t>
            </a:r>
            <a:r>
              <a:rPr lang="en-US" sz="3000" dirty="0"/>
              <a:t>, </a:t>
            </a:r>
            <a:r>
              <a:rPr lang="en-US" sz="3000" b="1" dirty="0" err="1"/>
              <a:t>readyEvent</a:t>
            </a:r>
            <a:r>
              <a:rPr lang="en-US" sz="3000" dirty="0"/>
              <a:t> and </a:t>
            </a:r>
            <a:r>
              <a:rPr lang="en-US" sz="3000" b="1" dirty="0"/>
              <a:t>delay</a:t>
            </a:r>
            <a:r>
              <a:rPr lang="en-US" sz="3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607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Integrated Docker rendering -- to eliminate cross-platform rendering shenanigans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CLI reports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Render tests with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Chrome Headless</a:t>
            </a:r>
            <a:endParaRPr lang="en-US" sz="1200" b="0" i="0" kern="1200" dirty="0">
              <a:solidFill>
                <a:schemeClr val="tx1"/>
              </a:solidFill>
              <a:effectLst/>
              <a:latin typeface="Segoe UI" panose="00000500000000000000" pitchFamily="2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Simulate user interactions with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Puppeteer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 and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ChromyJS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 scripts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JUnit reports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Plays nice with CI and source control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Run globally or locally as a standalone package app or require('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backstopjs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Segoe UI" panose="00000500000000000000" pitchFamily="2" charset="0"/>
                <a:ea typeface="+mn-ea"/>
                <a:cs typeface="+mn-cs"/>
              </a:rPr>
              <a:t>') right into your node app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1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3000" dirty="0"/>
              <a:t>What did we do to expand our project</a:t>
            </a:r>
          </a:p>
          <a:p>
            <a:pPr rtl="0" fontAlgn="ctr"/>
            <a:endParaRPr lang="en-US" sz="3000" dirty="0"/>
          </a:p>
          <a:p>
            <a:pPr rtl="0" fontAlgn="ctr"/>
            <a:r>
              <a:rPr lang="en-US" sz="3000" dirty="0"/>
              <a:t>Using </a:t>
            </a:r>
            <a:r>
              <a:rPr lang="en-US" sz="3000" dirty="0" err="1"/>
              <a:t>js-webcrawler</a:t>
            </a:r>
            <a:r>
              <a:rPr lang="en-US" sz="3000" dirty="0"/>
              <a:t> – pull all pages across 7 instances</a:t>
            </a:r>
          </a:p>
          <a:p>
            <a:pPr rtl="0" fontAlgn="ctr"/>
            <a:r>
              <a:rPr lang="en-US" sz="3000" dirty="0"/>
              <a:t>Integrated into Jenkins - </a:t>
            </a:r>
            <a:r>
              <a:rPr lang="en-US" sz="3000" b="1" i="1" dirty="0"/>
              <a:t>"report" : [ "CI" ]</a:t>
            </a:r>
          </a:p>
          <a:p>
            <a:pPr rtl="0" fontAlgn="ctr"/>
            <a:r>
              <a:rPr lang="en-US" sz="3000" dirty="0"/>
              <a:t>Reviewed Failures instead of every page</a:t>
            </a:r>
          </a:p>
          <a:p>
            <a:pPr rtl="0" fontAlgn="ctr"/>
            <a:r>
              <a:rPr lang="en-US" sz="3000" dirty="0"/>
              <a:t>Loaded in style guide and focused on specific elements</a:t>
            </a:r>
          </a:p>
          <a:p>
            <a:pPr lvl="1" rtl="0" fontAlgn="ctr"/>
            <a:r>
              <a:rPr lang="en-US" sz="3000" dirty="0" err="1"/>
              <a:t>SelectorExpansion</a:t>
            </a:r>
            <a:endParaRPr lang="en-US" sz="3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01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Recommended bask practices implementing Automated Visual Regression Testing</a:t>
            </a:r>
          </a:p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1. Name your screenshots </a:t>
            </a:r>
          </a:p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2. Don’t try to test everything</a:t>
            </a:r>
          </a:p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3. Full page screenshots are a bad idea</a:t>
            </a:r>
          </a:p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4. Scaling visual regression testing </a:t>
            </a:r>
          </a:p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5. Got a pattern library? make those elements/components your reference screenshots.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65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Recommended bask practices implementing Automated Visual Regression Testing</a:t>
            </a:r>
          </a:p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1. Name your screenshots </a:t>
            </a:r>
          </a:p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2. Don’t try to test everything</a:t>
            </a:r>
          </a:p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3. Full page screenshots are a bad idea</a:t>
            </a:r>
          </a:p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4. Scaling visual regression testing </a:t>
            </a:r>
          </a:p>
          <a:p>
            <a:pPr defTabSz="505123">
              <a:spcBef>
                <a:spcPct val="0"/>
              </a:spcBef>
            </a:pPr>
            <a:r>
              <a:rPr lang="en-US" altLang="en-US" sz="13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5. Got a pattern library? make those elements/components your reference screenshots.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7006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000" dirty="0"/>
              <a:t>Screenshot approach is not optimal for testing live dynamic content</a:t>
            </a:r>
          </a:p>
          <a:p>
            <a:r>
              <a:rPr lang="en-US" sz="3000" dirty="0"/>
              <a:t>Scope of browser support</a:t>
            </a:r>
          </a:p>
          <a:p>
            <a:pPr lvl="1"/>
            <a:r>
              <a:rPr lang="en-US" sz="3000" dirty="0"/>
              <a:t>BS.js - Limited to </a:t>
            </a:r>
            <a:r>
              <a:rPr lang="en-US" sz="3000" dirty="0" err="1"/>
              <a:t>Webkit</a:t>
            </a:r>
            <a:r>
              <a:rPr lang="en-US" sz="3000" dirty="0"/>
              <a:t> (Chrome) and Gecko (Firefox)</a:t>
            </a:r>
          </a:p>
          <a:p>
            <a:r>
              <a:rPr lang="en-US" sz="3000" dirty="0"/>
              <a:t>When you have not built any Unit Tests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69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 fontAlgn="ctr">
              <a:defRPr/>
            </a:pPr>
            <a:r>
              <a:rPr lang="en-US" sz="1300" dirty="0"/>
              <a:t>NEXT SLIDE IS LAST</a:t>
            </a:r>
          </a:p>
          <a:p>
            <a:pPr rtl="0" fontAlgn="ctr"/>
            <a:r>
              <a:rPr lang="en-US" sz="1300" dirty="0"/>
              <a:t>WHAT WE TALKED ABOUT</a:t>
            </a:r>
          </a:p>
          <a:p>
            <a:pPr rtl="0" fontAlgn="ctr"/>
            <a:r>
              <a:rPr lang="en-US" sz="1300" dirty="0"/>
              <a:t>What is Automated Visual Regression Testing</a:t>
            </a:r>
          </a:p>
          <a:p>
            <a:pPr rtl="0" fontAlgn="ctr"/>
            <a:r>
              <a:rPr lang="en-US" sz="1300" dirty="0"/>
              <a:t>When to use Automated Visual Regression Testing</a:t>
            </a:r>
          </a:p>
          <a:p>
            <a:pPr rtl="0" fontAlgn="ctr"/>
            <a:r>
              <a:rPr lang="en-US" sz="1300" dirty="0"/>
              <a:t>Leveraging the Backstop.js Library</a:t>
            </a:r>
          </a:p>
          <a:p>
            <a:pPr rtl="0" fontAlgn="ctr"/>
            <a:r>
              <a:rPr lang="en-US" sz="1300" dirty="0"/>
              <a:t>Further Capabilities of Automated Visual Regression 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13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1300" dirty="0"/>
              <a:t>If there’s one thing to remember about this…</a:t>
            </a:r>
          </a:p>
          <a:p>
            <a:pPr algn="ctr"/>
            <a:r>
              <a:rPr lang="en-US" sz="1300" b="1" i="1" dirty="0"/>
              <a:t>CSS is easy to break and HARD to TEST</a:t>
            </a:r>
          </a:p>
          <a:p>
            <a:pPr algn="ctr"/>
            <a:r>
              <a:rPr lang="en-US" sz="1300" dirty="0"/>
              <a:t>and always remember that…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40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to mention feedback form contest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898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300" dirty="0"/>
              <a:t>Best UI/UX Practices</a:t>
            </a:r>
          </a:p>
          <a:p>
            <a:pPr rtl="0" fontAlgn="ctr"/>
            <a:r>
              <a:rPr lang="en-US" sz="1300" dirty="0"/>
              <a:t>Refactoring CSS </a:t>
            </a:r>
          </a:p>
          <a:p>
            <a:pPr rtl="0" fontAlgn="ctr"/>
            <a:r>
              <a:rPr lang="en-US" sz="1300" dirty="0">
                <a:sym typeface="Wingdings" panose="05000000000000000000" pitchFamily="2" charset="2"/>
              </a:rPr>
              <a:t>“Functional” Automated Testing (Ruby/Cucumber, Selenium etc.)</a:t>
            </a:r>
          </a:p>
          <a:p>
            <a:pPr rtl="0" fontAlgn="ctr"/>
            <a:r>
              <a:rPr lang="en-US" sz="1300" dirty="0">
                <a:sym typeface="Wingdings" panose="05000000000000000000" pitchFamily="2" charset="2"/>
              </a:rPr>
              <a:t>Best Practices for Testing</a:t>
            </a:r>
            <a:endParaRPr lang="en-US" sz="13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699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3000" dirty="0"/>
              <a:t>Rewrite of Customer Facing Websites – Fortune 500 company</a:t>
            </a:r>
          </a:p>
          <a:p>
            <a:pPr rtl="0" fontAlgn="ctr"/>
            <a:r>
              <a:rPr lang="en-US" sz="3000" dirty="0"/>
              <a:t>Project that had two components </a:t>
            </a:r>
          </a:p>
          <a:p>
            <a:pPr lvl="1" rtl="0" fontAlgn="ctr"/>
            <a:r>
              <a:rPr lang="en-US" sz="3000" dirty="0"/>
              <a:t>.NET based CMS &amp; Custom .NET MVC “Portal”</a:t>
            </a:r>
          </a:p>
          <a:p>
            <a:pPr rtl="0" fontAlgn="ctr"/>
            <a:r>
              <a:rPr lang="en-US" sz="3000" dirty="0"/>
              <a:t>Project had been handed off to us after failed attempt</a:t>
            </a:r>
          </a:p>
          <a:p>
            <a:pPr rtl="0" fontAlgn="ctr"/>
            <a:r>
              <a:rPr lang="en-US" sz="3000" dirty="0"/>
              <a:t>Content was being built while build phase was going 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549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795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the QA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*the key players of this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91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70/20/10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E5265-3043-421E-B605-7AFBDEFD2EB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9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ti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svg"/><Relationship Id="rId21" Type="http://schemas.openxmlformats.org/officeDocument/2006/relationships/image" Target="../media/image41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/Relationships>
</file>

<file path=ppt/slideLayouts/_rels/slideLayout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svg"/><Relationship Id="rId21" Type="http://schemas.openxmlformats.org/officeDocument/2006/relationships/image" Target="../media/image69.sv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47" Type="http://schemas.openxmlformats.org/officeDocument/2006/relationships/image" Target="../media/image95.svg"/><Relationship Id="rId50" Type="http://schemas.openxmlformats.org/officeDocument/2006/relationships/image" Target="../media/image98.png"/><Relationship Id="rId55" Type="http://schemas.openxmlformats.org/officeDocument/2006/relationships/image" Target="../media/image103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9" Type="http://schemas.openxmlformats.org/officeDocument/2006/relationships/image" Target="../media/image77.svg"/><Relationship Id="rId11" Type="http://schemas.openxmlformats.org/officeDocument/2006/relationships/image" Target="../media/image59.svg"/><Relationship Id="rId24" Type="http://schemas.openxmlformats.org/officeDocument/2006/relationships/image" Target="../media/image72.png"/><Relationship Id="rId32" Type="http://schemas.openxmlformats.org/officeDocument/2006/relationships/image" Target="../media/image80.png"/><Relationship Id="rId37" Type="http://schemas.openxmlformats.org/officeDocument/2006/relationships/image" Target="../media/image85.svg"/><Relationship Id="rId40" Type="http://schemas.openxmlformats.org/officeDocument/2006/relationships/image" Target="../media/image88.png"/><Relationship Id="rId45" Type="http://schemas.openxmlformats.org/officeDocument/2006/relationships/image" Target="../media/image93.svg"/><Relationship Id="rId53" Type="http://schemas.openxmlformats.org/officeDocument/2006/relationships/image" Target="../media/image101.svg"/><Relationship Id="rId58" Type="http://schemas.openxmlformats.org/officeDocument/2006/relationships/image" Target="../media/image106.png"/><Relationship Id="rId5" Type="http://schemas.openxmlformats.org/officeDocument/2006/relationships/image" Target="../media/image53.svg"/><Relationship Id="rId19" Type="http://schemas.openxmlformats.org/officeDocument/2006/relationships/image" Target="../media/image67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30" Type="http://schemas.openxmlformats.org/officeDocument/2006/relationships/image" Target="../media/image78.png"/><Relationship Id="rId35" Type="http://schemas.openxmlformats.org/officeDocument/2006/relationships/image" Target="../media/image83.svg"/><Relationship Id="rId43" Type="http://schemas.openxmlformats.org/officeDocument/2006/relationships/image" Target="../media/image91.svg"/><Relationship Id="rId48" Type="http://schemas.openxmlformats.org/officeDocument/2006/relationships/image" Target="../media/image96.png"/><Relationship Id="rId56" Type="http://schemas.openxmlformats.org/officeDocument/2006/relationships/image" Target="../media/image104.png"/><Relationship Id="rId8" Type="http://schemas.openxmlformats.org/officeDocument/2006/relationships/image" Target="../media/image56.png"/><Relationship Id="rId51" Type="http://schemas.openxmlformats.org/officeDocument/2006/relationships/image" Target="../media/image99.svg"/><Relationship Id="rId3" Type="http://schemas.openxmlformats.org/officeDocument/2006/relationships/image" Target="../media/image51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5" Type="http://schemas.openxmlformats.org/officeDocument/2006/relationships/image" Target="../media/image73.svg"/><Relationship Id="rId33" Type="http://schemas.openxmlformats.org/officeDocument/2006/relationships/image" Target="../media/image81.svg"/><Relationship Id="rId38" Type="http://schemas.openxmlformats.org/officeDocument/2006/relationships/image" Target="../media/image86.png"/><Relationship Id="rId46" Type="http://schemas.openxmlformats.org/officeDocument/2006/relationships/image" Target="../media/image94.png"/><Relationship Id="rId59" Type="http://schemas.openxmlformats.org/officeDocument/2006/relationships/image" Target="../media/image107.svg"/><Relationship Id="rId20" Type="http://schemas.openxmlformats.org/officeDocument/2006/relationships/image" Target="../media/image68.png"/><Relationship Id="rId41" Type="http://schemas.openxmlformats.org/officeDocument/2006/relationships/image" Target="../media/image89.svg"/><Relationship Id="rId54" Type="http://schemas.openxmlformats.org/officeDocument/2006/relationships/image" Target="../media/image10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15" Type="http://schemas.openxmlformats.org/officeDocument/2006/relationships/image" Target="../media/image63.sv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49" Type="http://schemas.openxmlformats.org/officeDocument/2006/relationships/image" Target="../media/image97.svg"/><Relationship Id="rId57" Type="http://schemas.openxmlformats.org/officeDocument/2006/relationships/image" Target="../media/image105.svg"/><Relationship Id="rId10" Type="http://schemas.openxmlformats.org/officeDocument/2006/relationships/image" Target="../media/image58.png"/><Relationship Id="rId31" Type="http://schemas.openxmlformats.org/officeDocument/2006/relationships/image" Target="../media/image79.svg"/><Relationship Id="rId44" Type="http://schemas.openxmlformats.org/officeDocument/2006/relationships/image" Target="../media/image92.png"/><Relationship Id="rId52" Type="http://schemas.openxmlformats.org/officeDocument/2006/relationships/image" Target="../media/image100.png"/></Relationships>
</file>

<file path=ppt/slideLayouts/_rels/slideLayout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9" Type="http://schemas.openxmlformats.org/officeDocument/2006/relationships/image" Target="../media/image145.svg"/><Relationship Id="rId21" Type="http://schemas.openxmlformats.org/officeDocument/2006/relationships/image" Target="../media/image127.svg"/><Relationship Id="rId34" Type="http://schemas.openxmlformats.org/officeDocument/2006/relationships/image" Target="../media/image140.png"/><Relationship Id="rId42" Type="http://schemas.openxmlformats.org/officeDocument/2006/relationships/image" Target="../media/image148.png"/><Relationship Id="rId47" Type="http://schemas.openxmlformats.org/officeDocument/2006/relationships/image" Target="../media/image153.svg"/><Relationship Id="rId50" Type="http://schemas.openxmlformats.org/officeDocument/2006/relationships/image" Target="../media/image156.png"/><Relationship Id="rId55" Type="http://schemas.openxmlformats.org/officeDocument/2006/relationships/image" Target="../media/image161.svg"/><Relationship Id="rId7" Type="http://schemas.openxmlformats.org/officeDocument/2006/relationships/image" Target="../media/image113.sv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9" Type="http://schemas.openxmlformats.org/officeDocument/2006/relationships/image" Target="../media/image135.svg"/><Relationship Id="rId11" Type="http://schemas.openxmlformats.org/officeDocument/2006/relationships/image" Target="../media/image117.svg"/><Relationship Id="rId24" Type="http://schemas.openxmlformats.org/officeDocument/2006/relationships/image" Target="../media/image130.png"/><Relationship Id="rId32" Type="http://schemas.openxmlformats.org/officeDocument/2006/relationships/image" Target="../media/image138.png"/><Relationship Id="rId37" Type="http://schemas.openxmlformats.org/officeDocument/2006/relationships/image" Target="../media/image143.svg"/><Relationship Id="rId40" Type="http://schemas.openxmlformats.org/officeDocument/2006/relationships/image" Target="../media/image146.png"/><Relationship Id="rId45" Type="http://schemas.openxmlformats.org/officeDocument/2006/relationships/image" Target="../media/image151.svg"/><Relationship Id="rId53" Type="http://schemas.openxmlformats.org/officeDocument/2006/relationships/image" Target="../media/image159.svg"/><Relationship Id="rId58" Type="http://schemas.openxmlformats.org/officeDocument/2006/relationships/image" Target="../media/image164.png"/><Relationship Id="rId5" Type="http://schemas.openxmlformats.org/officeDocument/2006/relationships/image" Target="../media/image111.svg"/><Relationship Id="rId61" Type="http://schemas.openxmlformats.org/officeDocument/2006/relationships/image" Target="../media/image167.svg"/><Relationship Id="rId19" Type="http://schemas.openxmlformats.org/officeDocument/2006/relationships/image" Target="../media/image125.sv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svg"/><Relationship Id="rId30" Type="http://schemas.openxmlformats.org/officeDocument/2006/relationships/image" Target="../media/image136.png"/><Relationship Id="rId35" Type="http://schemas.openxmlformats.org/officeDocument/2006/relationships/image" Target="../media/image141.svg"/><Relationship Id="rId43" Type="http://schemas.openxmlformats.org/officeDocument/2006/relationships/image" Target="../media/image149.svg"/><Relationship Id="rId48" Type="http://schemas.openxmlformats.org/officeDocument/2006/relationships/image" Target="../media/image154.png"/><Relationship Id="rId56" Type="http://schemas.openxmlformats.org/officeDocument/2006/relationships/image" Target="../media/image162.png"/><Relationship Id="rId8" Type="http://schemas.openxmlformats.org/officeDocument/2006/relationships/image" Target="../media/image114.png"/><Relationship Id="rId51" Type="http://schemas.openxmlformats.org/officeDocument/2006/relationships/image" Target="../media/image157.svg"/><Relationship Id="rId3" Type="http://schemas.openxmlformats.org/officeDocument/2006/relationships/image" Target="../media/image109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5" Type="http://schemas.openxmlformats.org/officeDocument/2006/relationships/image" Target="../media/image131.svg"/><Relationship Id="rId33" Type="http://schemas.openxmlformats.org/officeDocument/2006/relationships/image" Target="../media/image139.svg"/><Relationship Id="rId38" Type="http://schemas.openxmlformats.org/officeDocument/2006/relationships/image" Target="../media/image144.png"/><Relationship Id="rId46" Type="http://schemas.openxmlformats.org/officeDocument/2006/relationships/image" Target="../media/image152.png"/><Relationship Id="rId59" Type="http://schemas.openxmlformats.org/officeDocument/2006/relationships/image" Target="../media/image165.svg"/><Relationship Id="rId20" Type="http://schemas.openxmlformats.org/officeDocument/2006/relationships/image" Target="../media/image126.png"/><Relationship Id="rId41" Type="http://schemas.openxmlformats.org/officeDocument/2006/relationships/image" Target="../media/image147.svg"/><Relationship Id="rId54" Type="http://schemas.openxmlformats.org/officeDocument/2006/relationships/image" Target="../media/image16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2.png"/><Relationship Id="rId15" Type="http://schemas.openxmlformats.org/officeDocument/2006/relationships/image" Target="../media/image121.svg"/><Relationship Id="rId23" Type="http://schemas.openxmlformats.org/officeDocument/2006/relationships/image" Target="../media/image129.svg"/><Relationship Id="rId28" Type="http://schemas.openxmlformats.org/officeDocument/2006/relationships/image" Target="../media/image134.png"/><Relationship Id="rId36" Type="http://schemas.openxmlformats.org/officeDocument/2006/relationships/image" Target="../media/image142.png"/><Relationship Id="rId49" Type="http://schemas.openxmlformats.org/officeDocument/2006/relationships/image" Target="../media/image155.svg"/><Relationship Id="rId57" Type="http://schemas.openxmlformats.org/officeDocument/2006/relationships/image" Target="../media/image163.svg"/><Relationship Id="rId10" Type="http://schemas.openxmlformats.org/officeDocument/2006/relationships/image" Target="../media/image116.png"/><Relationship Id="rId31" Type="http://schemas.openxmlformats.org/officeDocument/2006/relationships/image" Target="../media/image137.svg"/><Relationship Id="rId44" Type="http://schemas.openxmlformats.org/officeDocument/2006/relationships/image" Target="../media/image150.png"/><Relationship Id="rId52" Type="http://schemas.openxmlformats.org/officeDocument/2006/relationships/image" Target="../media/image158.png"/><Relationship Id="rId60" Type="http://schemas.openxmlformats.org/officeDocument/2006/relationships/image" Target="../media/image16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Layouts/_rels/slideLayout5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6.png"/><Relationship Id="rId21" Type="http://schemas.openxmlformats.org/officeDocument/2006/relationships/image" Target="../media/image183.svg"/><Relationship Id="rId42" Type="http://schemas.openxmlformats.org/officeDocument/2006/relationships/image" Target="../media/image200.png"/><Relationship Id="rId47" Type="http://schemas.openxmlformats.org/officeDocument/2006/relationships/image" Target="../media/image205.svg"/><Relationship Id="rId63" Type="http://schemas.openxmlformats.org/officeDocument/2006/relationships/image" Target="../media/image221.svg"/><Relationship Id="rId68" Type="http://schemas.openxmlformats.org/officeDocument/2006/relationships/image" Target="../media/image226.png"/><Relationship Id="rId7" Type="http://schemas.openxmlformats.org/officeDocument/2006/relationships/image" Target="../media/image173.svg"/><Relationship Id="rId2" Type="http://schemas.openxmlformats.org/officeDocument/2006/relationships/image" Target="../media/image168.png"/><Relationship Id="rId16" Type="http://schemas.openxmlformats.org/officeDocument/2006/relationships/image" Target="../media/image178.png"/><Relationship Id="rId29" Type="http://schemas.openxmlformats.org/officeDocument/2006/relationships/image" Target="../media/image189.svg"/><Relationship Id="rId11" Type="http://schemas.openxmlformats.org/officeDocument/2006/relationships/image" Target="../media/image91.svg"/><Relationship Id="rId24" Type="http://schemas.openxmlformats.org/officeDocument/2006/relationships/image" Target="../media/image158.png"/><Relationship Id="rId32" Type="http://schemas.openxmlformats.org/officeDocument/2006/relationships/image" Target="../media/image190.png"/><Relationship Id="rId37" Type="http://schemas.openxmlformats.org/officeDocument/2006/relationships/image" Target="../media/image195.svg"/><Relationship Id="rId40" Type="http://schemas.openxmlformats.org/officeDocument/2006/relationships/image" Target="../media/image198.png"/><Relationship Id="rId45" Type="http://schemas.openxmlformats.org/officeDocument/2006/relationships/image" Target="../media/image203.svg"/><Relationship Id="rId53" Type="http://schemas.openxmlformats.org/officeDocument/2006/relationships/image" Target="../media/image211.svg"/><Relationship Id="rId58" Type="http://schemas.openxmlformats.org/officeDocument/2006/relationships/image" Target="../media/image216.png"/><Relationship Id="rId66" Type="http://schemas.openxmlformats.org/officeDocument/2006/relationships/image" Target="../media/image224.png"/><Relationship Id="rId5" Type="http://schemas.openxmlformats.org/officeDocument/2006/relationships/image" Target="../media/image171.svg"/><Relationship Id="rId61" Type="http://schemas.openxmlformats.org/officeDocument/2006/relationships/image" Target="../media/image219.svg"/><Relationship Id="rId19" Type="http://schemas.openxmlformats.org/officeDocument/2006/relationships/image" Target="../media/image181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7.svg"/><Relationship Id="rId30" Type="http://schemas.openxmlformats.org/officeDocument/2006/relationships/image" Target="../media/image164.png"/><Relationship Id="rId35" Type="http://schemas.openxmlformats.org/officeDocument/2006/relationships/image" Target="../media/image193.svg"/><Relationship Id="rId43" Type="http://schemas.openxmlformats.org/officeDocument/2006/relationships/image" Target="../media/image201.svg"/><Relationship Id="rId48" Type="http://schemas.openxmlformats.org/officeDocument/2006/relationships/image" Target="../media/image206.png"/><Relationship Id="rId56" Type="http://schemas.openxmlformats.org/officeDocument/2006/relationships/image" Target="../media/image214.png"/><Relationship Id="rId64" Type="http://schemas.openxmlformats.org/officeDocument/2006/relationships/image" Target="../media/image222.png"/><Relationship Id="rId69" Type="http://schemas.openxmlformats.org/officeDocument/2006/relationships/image" Target="../media/image227.svg"/><Relationship Id="rId8" Type="http://schemas.openxmlformats.org/officeDocument/2006/relationships/image" Target="../media/image106.png"/><Relationship Id="rId51" Type="http://schemas.openxmlformats.org/officeDocument/2006/relationships/image" Target="../media/image209.svg"/><Relationship Id="rId3" Type="http://schemas.openxmlformats.org/officeDocument/2006/relationships/image" Target="../media/image169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59.svg"/><Relationship Id="rId33" Type="http://schemas.openxmlformats.org/officeDocument/2006/relationships/image" Target="../media/image191.sv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59" Type="http://schemas.openxmlformats.org/officeDocument/2006/relationships/image" Target="../media/image217.svg"/><Relationship Id="rId67" Type="http://schemas.openxmlformats.org/officeDocument/2006/relationships/image" Target="../media/image225.svg"/><Relationship Id="rId20" Type="http://schemas.openxmlformats.org/officeDocument/2006/relationships/image" Target="../media/image182.png"/><Relationship Id="rId41" Type="http://schemas.openxmlformats.org/officeDocument/2006/relationships/image" Target="../media/image199.svg"/><Relationship Id="rId54" Type="http://schemas.openxmlformats.org/officeDocument/2006/relationships/image" Target="../media/image212.png"/><Relationship Id="rId62" Type="http://schemas.openxmlformats.org/officeDocument/2006/relationships/image" Target="../media/image2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2.pn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88.png"/><Relationship Id="rId36" Type="http://schemas.openxmlformats.org/officeDocument/2006/relationships/image" Target="../media/image194.png"/><Relationship Id="rId49" Type="http://schemas.openxmlformats.org/officeDocument/2006/relationships/image" Target="../media/image207.svg"/><Relationship Id="rId57" Type="http://schemas.openxmlformats.org/officeDocument/2006/relationships/image" Target="../media/image215.svg"/><Relationship Id="rId10" Type="http://schemas.openxmlformats.org/officeDocument/2006/relationships/image" Target="../media/image90.png"/><Relationship Id="rId31" Type="http://schemas.openxmlformats.org/officeDocument/2006/relationships/image" Target="../media/image165.svg"/><Relationship Id="rId44" Type="http://schemas.openxmlformats.org/officeDocument/2006/relationships/image" Target="../media/image202.png"/><Relationship Id="rId52" Type="http://schemas.openxmlformats.org/officeDocument/2006/relationships/image" Target="../media/image210.png"/><Relationship Id="rId60" Type="http://schemas.openxmlformats.org/officeDocument/2006/relationships/image" Target="../media/image218.png"/><Relationship Id="rId65" Type="http://schemas.openxmlformats.org/officeDocument/2006/relationships/image" Target="../media/image223.svg"/><Relationship Id="rId4" Type="http://schemas.openxmlformats.org/officeDocument/2006/relationships/image" Target="../media/image170.png"/><Relationship Id="rId9" Type="http://schemas.openxmlformats.org/officeDocument/2006/relationships/image" Target="../media/image107.svg"/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39" Type="http://schemas.openxmlformats.org/officeDocument/2006/relationships/image" Target="../media/image197.svg"/><Relationship Id="rId34" Type="http://schemas.openxmlformats.org/officeDocument/2006/relationships/image" Target="../media/image192.png"/><Relationship Id="rId50" Type="http://schemas.openxmlformats.org/officeDocument/2006/relationships/image" Target="../media/image208.png"/><Relationship Id="rId55" Type="http://schemas.openxmlformats.org/officeDocument/2006/relationships/image" Target="../media/image21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>
            <a:off x="-27702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>
            <a:off x="26362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2" name="Shape 68">
            <a:extLst>
              <a:ext uri="{FF2B5EF4-FFF2-40B4-BE49-F238E27FC236}">
                <a16:creationId xmlns:a16="http://schemas.microsoft.com/office/drawing/2014/main" id="{092B380F-4BB9-4064-819C-8C8ACC47D9D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61003" y="2607524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-1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hape 52">
            <a:extLst>
              <a:ext uri="{FF2B5EF4-FFF2-40B4-BE49-F238E27FC236}">
                <a16:creationId xmlns:a16="http://schemas.microsoft.com/office/drawing/2014/main" id="{F40D9077-C3E5-4058-81B0-7F79371A4F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61003" y="4397699"/>
            <a:ext cx="4216370" cy="37895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bg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>
            <a:off x="2628583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CDE987A-7C9D-48C9-A120-5251885568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31577" y="0"/>
            <a:ext cx="6560423" cy="6858000"/>
          </a:xfrm>
          <a:custGeom>
            <a:avLst/>
            <a:gdLst>
              <a:gd name="connsiteX0" fmla="*/ 2940924 w 6560423"/>
              <a:gd name="connsiteY0" fmla="*/ 0 h 6858000"/>
              <a:gd name="connsiteX1" fmla="*/ 6560423 w 6560423"/>
              <a:gd name="connsiteY1" fmla="*/ 0 h 6858000"/>
              <a:gd name="connsiteX2" fmla="*/ 6560423 w 6560423"/>
              <a:gd name="connsiteY2" fmla="*/ 6858000 h 6858000"/>
              <a:gd name="connsiteX3" fmla="*/ 2740739 w 6560423"/>
              <a:gd name="connsiteY3" fmla="*/ 6858000 h 6858000"/>
              <a:gd name="connsiteX4" fmla="*/ 0 w 6560423"/>
              <a:gd name="connsiteY4" fmla="*/ 35811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23" h="6858000">
                <a:moveTo>
                  <a:pt x="2940924" y="0"/>
                </a:moveTo>
                <a:lnTo>
                  <a:pt x="6560423" y="0"/>
                </a:lnTo>
                <a:lnTo>
                  <a:pt x="6560423" y="6858000"/>
                </a:lnTo>
                <a:lnTo>
                  <a:pt x="2740739" y="6858000"/>
                </a:lnTo>
                <a:lnTo>
                  <a:pt x="0" y="3581174"/>
                </a:lnTo>
                <a:close/>
              </a:path>
            </a:pathLst>
          </a:custGeom>
          <a:solidFill>
            <a:schemeClr val="bg2"/>
          </a:solidFill>
        </p:spPr>
      </p:sp>
    </p:spTree>
    <p:extLst>
      <p:ext uri="{BB962C8B-B14F-4D97-AF65-F5344CB8AC3E}">
        <p14:creationId xmlns:p14="http://schemas.microsoft.com/office/powerpoint/2010/main" val="307966699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body" sz="quarter" idx="14" hasCustomPrompt="1"/>
          </p:nvPr>
        </p:nvSpPr>
        <p:spPr>
          <a:xfrm>
            <a:off x="983871" y="5173216"/>
            <a:ext cx="291905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5"/>
          </p:nvPr>
        </p:nvSpPr>
        <p:spPr>
          <a:xfrm>
            <a:off x="1332148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6" hasCustomPrompt="1"/>
          </p:nvPr>
        </p:nvSpPr>
        <p:spPr>
          <a:xfrm>
            <a:off x="4508810" y="5173216"/>
            <a:ext cx="317438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7"/>
          </p:nvPr>
        </p:nvSpPr>
        <p:spPr>
          <a:xfrm>
            <a:off x="4984750" y="5560566"/>
            <a:ext cx="2222500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8" hasCustomPrompt="1"/>
          </p:nvPr>
        </p:nvSpPr>
        <p:spPr>
          <a:xfrm>
            <a:off x="8318882" y="5173216"/>
            <a:ext cx="2865792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9"/>
          </p:nvPr>
        </p:nvSpPr>
        <p:spPr>
          <a:xfrm>
            <a:off x="8640527" y="5560566"/>
            <a:ext cx="2222501" cy="375102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5" name="Shape 115"/>
          <p:cNvSpPr>
            <a:spLocks noGrp="1"/>
          </p:cNvSpPr>
          <p:nvPr>
            <p:ph type="pic" sz="quarter" idx="20" hasCustomPrompt="1"/>
          </p:nvPr>
        </p:nvSpPr>
        <p:spPr>
          <a:xfrm>
            <a:off x="4921250" y="228600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pic" sz="quarter" idx="21" hasCustomPrompt="1"/>
          </p:nvPr>
        </p:nvSpPr>
        <p:spPr>
          <a:xfrm>
            <a:off x="8577027" y="2381250"/>
            <a:ext cx="2349501" cy="2349501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pic" sz="quarter" idx="22" hasCustomPrompt="1"/>
          </p:nvPr>
        </p:nvSpPr>
        <p:spPr>
          <a:xfrm>
            <a:off x="1267433" y="2286000"/>
            <a:ext cx="2349501" cy="2349500"/>
          </a:xfrm>
          <a:prstGeom prst="rect">
            <a:avLst/>
          </a:prstGeom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6AEF87AE-E19E-44CA-A9C2-E9F552893D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98794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St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2020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8" name="Shape 168"/>
          <p:cNvSpPr/>
          <p:nvPr/>
        </p:nvSpPr>
        <p:spPr>
          <a:xfrm>
            <a:off x="1341149" y="3105150"/>
            <a:ext cx="10850852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2021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9" hasCustomPrompt="1"/>
          </p:nvPr>
        </p:nvSpPr>
        <p:spPr>
          <a:xfrm>
            <a:off x="453012" y="2201096"/>
            <a:ext cx="1776275" cy="1776275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500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GO</a:t>
            </a:r>
          </a:p>
        </p:txBody>
      </p:sp>
      <p:sp>
        <p:nvSpPr>
          <p:cNvPr id="173" name="Shape 173"/>
          <p:cNvSpPr>
            <a:spLocks noGrp="1"/>
          </p:cNvSpPr>
          <p:nvPr>
            <p:ph type="pic" sz="quarter" idx="20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4" name="Shape 174"/>
          <p:cNvSpPr>
            <a:spLocks noGrp="1"/>
          </p:cNvSpPr>
          <p:nvPr>
            <p:ph type="pic" sz="quarter" idx="21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22" hasCustomPrompt="1"/>
          </p:nvPr>
        </p:nvSpPr>
        <p:spPr>
          <a:xfrm>
            <a:off x="1150649" y="4034631"/>
            <a:ext cx="2984501" cy="1529264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STARTING POINT</a:t>
            </a:r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C99C7C04-496F-4D37-8D52-3C3F7B4753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9406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Midd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-1" y="3105150"/>
            <a:ext cx="12192003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92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193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2023</a:t>
            </a:r>
          </a:p>
        </p:txBody>
      </p:sp>
      <p:sp>
        <p:nvSpPr>
          <p:cNvPr id="19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hape 169"/>
          <p:cNvSpPr>
            <a:spLocks noGrp="1"/>
          </p:cNvSpPr>
          <p:nvPr>
            <p:ph type="body" sz="quarter" idx="16" hasCustomPrompt="1"/>
          </p:nvPr>
        </p:nvSpPr>
        <p:spPr>
          <a:xfrm>
            <a:off x="83845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2024</a:t>
            </a:r>
          </a:p>
        </p:txBody>
      </p:sp>
      <p:sp>
        <p:nvSpPr>
          <p:cNvPr id="21" name="Shape 170"/>
          <p:cNvSpPr>
            <a:spLocks noGrp="1"/>
          </p:cNvSpPr>
          <p:nvPr>
            <p:ph type="body" sz="quarter" idx="17"/>
          </p:nvPr>
        </p:nvSpPr>
        <p:spPr>
          <a:xfrm>
            <a:off x="83845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174"/>
          <p:cNvSpPr>
            <a:spLocks noGrp="1"/>
          </p:cNvSpPr>
          <p:nvPr>
            <p:ph type="pic" sz="quarter" idx="24" hasCustomPrompt="1"/>
          </p:nvPr>
        </p:nvSpPr>
        <p:spPr>
          <a:xfrm>
            <a:off x="7868017" y="2394942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5" name="Shape 68">
            <a:extLst>
              <a:ext uri="{FF2B5EF4-FFF2-40B4-BE49-F238E27FC236}">
                <a16:creationId xmlns:a16="http://schemas.microsoft.com/office/drawing/2014/main" id="{42847821-5905-4E6E-97DB-936276C4E8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020834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-1" y="3105150"/>
            <a:ext cx="7749988" cy="0"/>
          </a:xfrm>
          <a:prstGeom prst="line">
            <a:avLst/>
          </a:pr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7751316" y="2151664"/>
            <a:ext cx="2457558" cy="170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068"/>
                </a:moveTo>
                <a:lnTo>
                  <a:pt x="6614" y="21600"/>
                </a:lnTo>
                <a:lnTo>
                  <a:pt x="21600" y="0"/>
                </a:lnTo>
              </a:path>
            </a:pathLst>
          </a:custGeom>
          <a:ln w="25400">
            <a:solidFill>
              <a:schemeClr val="tx1">
                <a:alpha val="2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11" name="Shape 211"/>
          <p:cNvSpPr>
            <a:spLocks noGrp="1"/>
          </p:cNvSpPr>
          <p:nvPr>
            <p:ph type="body" sz="quarter" idx="20" hasCustomPrompt="1"/>
          </p:nvPr>
        </p:nvSpPr>
        <p:spPr>
          <a:xfrm>
            <a:off x="9325249" y="1230172"/>
            <a:ext cx="1776275" cy="1776275"/>
          </a:xfrm>
          <a:prstGeom prst="ellipse">
            <a:avLst/>
          </a:prstGeom>
          <a:blipFill>
            <a:blip r:embed="rId2"/>
          </a:blipFill>
          <a:effectLst>
            <a:outerShdw blurRad="127000" dist="63500" dir="5400000" rotWithShape="0">
              <a:schemeClr val="tx1">
                <a:alpha val="25000"/>
              </a:schemeClr>
            </a:outerShdw>
          </a:effectLst>
        </p:spPr>
        <p:txBody>
          <a:bodyPr anchor="ctr" anchorCtr="0">
            <a:no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2500" baseline="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 ARE THE FUTURE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192"/>
          <p:cNvSpPr>
            <a:spLocks noGrp="1"/>
          </p:cNvSpPr>
          <p:nvPr>
            <p:ph type="body" sz="quarter" idx="21" hasCustomPrompt="1"/>
          </p:nvPr>
        </p:nvSpPr>
        <p:spPr>
          <a:xfrm>
            <a:off x="115064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8" name="Shape 193"/>
          <p:cNvSpPr>
            <a:spLocks noGrp="1"/>
          </p:cNvSpPr>
          <p:nvPr>
            <p:ph type="body" sz="quarter" idx="22"/>
          </p:nvPr>
        </p:nvSpPr>
        <p:spPr>
          <a:xfrm>
            <a:off x="115064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Shape 166"/>
          <p:cNvSpPr>
            <a:spLocks noGrp="1"/>
          </p:cNvSpPr>
          <p:nvPr>
            <p:ph type="body" sz="quarter" idx="14" hasCustomPrompt="1"/>
          </p:nvPr>
        </p:nvSpPr>
        <p:spPr>
          <a:xfrm>
            <a:off x="4767599" y="4034631"/>
            <a:ext cx="2984501" cy="836767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2026</a:t>
            </a:r>
          </a:p>
        </p:txBody>
      </p:sp>
      <p:sp>
        <p:nvSpPr>
          <p:cNvPr id="20" name="Shape 167"/>
          <p:cNvSpPr>
            <a:spLocks noGrp="1"/>
          </p:cNvSpPr>
          <p:nvPr>
            <p:ph type="body" sz="quarter" idx="15"/>
          </p:nvPr>
        </p:nvSpPr>
        <p:spPr>
          <a:xfrm>
            <a:off x="4767599" y="4868069"/>
            <a:ext cx="298450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173"/>
          <p:cNvSpPr>
            <a:spLocks noGrp="1"/>
          </p:cNvSpPr>
          <p:nvPr>
            <p:ph type="pic" sz="quarter" idx="23" hasCustomPrompt="1"/>
          </p:nvPr>
        </p:nvSpPr>
        <p:spPr>
          <a:xfrm>
            <a:off x="4251066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Shape 173"/>
          <p:cNvSpPr>
            <a:spLocks noGrp="1"/>
          </p:cNvSpPr>
          <p:nvPr>
            <p:ph type="pic" sz="quarter" idx="25" hasCustomPrompt="1"/>
          </p:nvPr>
        </p:nvSpPr>
        <p:spPr>
          <a:xfrm>
            <a:off x="636259" y="2385417"/>
            <a:ext cx="1414067" cy="1414067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rotWithShape="0">
              <a:srgbClr val="000000">
                <a:alpha val="24538"/>
              </a:srgbClr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Shape 68">
            <a:extLst>
              <a:ext uri="{FF2B5EF4-FFF2-40B4-BE49-F238E27FC236}">
                <a16:creationId xmlns:a16="http://schemas.microsoft.com/office/drawing/2014/main" id="{FF49166C-2EDC-4679-AD43-55B1178AA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07168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1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1" spcCol="1091948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433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2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C493AE-9B98-48F1-82C3-3BC18DEC51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0CB676EB-85B6-4065-99F5-35E4AC978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2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12643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3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Shape 68">
            <a:extLst>
              <a:ext uri="{FF2B5EF4-FFF2-40B4-BE49-F238E27FC236}">
                <a16:creationId xmlns:a16="http://schemas.microsoft.com/office/drawing/2014/main" id="{C3010E05-6609-4551-BD36-4528846D3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hape 240">
            <a:extLst>
              <a:ext uri="{FF2B5EF4-FFF2-40B4-BE49-F238E27FC236}">
                <a16:creationId xmlns:a16="http://schemas.microsoft.com/office/drawing/2014/main" id="{11EE7434-C25C-4E70-80AD-93E7F3B2C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107" y="2330450"/>
            <a:ext cx="10919483" cy="3194051"/>
          </a:xfrm>
          <a:prstGeom prst="rect">
            <a:avLst/>
          </a:prstGeom>
        </p:spPr>
        <p:txBody>
          <a:bodyPr numCol="3" spcCol="731520" anchor="t"/>
          <a:lstStyle>
            <a:lvl1pPr marL="285750" indent="-28575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73152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371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8288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237744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105260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hoto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6A76837-B143-42CC-8217-0E109852FF7E}"/>
              </a:ext>
            </a:extLst>
          </p:cNvPr>
          <p:cNvSpPr/>
          <p:nvPr userDrawn="1"/>
        </p:nvSpPr>
        <p:spPr>
          <a:xfrm>
            <a:off x="0" y="0"/>
            <a:ext cx="4192790" cy="68580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4"/>
          </p:nvPr>
        </p:nvSpPr>
        <p:spPr>
          <a:xfrm>
            <a:off x="5721350" y="14732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5" hasCustomPrompt="1"/>
          </p:nvPr>
        </p:nvSpPr>
        <p:spPr>
          <a:xfrm>
            <a:off x="5721350" y="1117600"/>
            <a:ext cx="52641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7"/>
          </p:nvPr>
        </p:nvSpPr>
        <p:spPr>
          <a:xfrm>
            <a:off x="5721350" y="288925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8" hasCustomPrompt="1"/>
          </p:nvPr>
        </p:nvSpPr>
        <p:spPr>
          <a:xfrm>
            <a:off x="5721351" y="253365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5" name="Shape 265"/>
          <p:cNvSpPr>
            <a:spLocks noGrp="1"/>
          </p:cNvSpPr>
          <p:nvPr>
            <p:ph type="body" sz="quarter" idx="20"/>
          </p:nvPr>
        </p:nvSpPr>
        <p:spPr>
          <a:xfrm>
            <a:off x="5721350" y="4597400"/>
            <a:ext cx="5264150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21" hasCustomPrompt="1"/>
          </p:nvPr>
        </p:nvSpPr>
        <p:spPr>
          <a:xfrm>
            <a:off x="5721351" y="4241800"/>
            <a:ext cx="5264150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8" name="Shape 268"/>
          <p:cNvSpPr>
            <a:spLocks noGrp="1"/>
          </p:cNvSpPr>
          <p:nvPr>
            <p:ph type="title" hasCustomPrompt="1"/>
          </p:nvPr>
        </p:nvSpPr>
        <p:spPr>
          <a:xfrm>
            <a:off x="635000" y="2225675"/>
            <a:ext cx="31369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45757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Li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/>
          </p:cNvSpPr>
          <p:nvPr>
            <p:ph type="body" sz="quarter" idx="14"/>
          </p:nvPr>
        </p:nvSpPr>
        <p:spPr>
          <a:xfrm>
            <a:off x="1277609" y="2839482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5" hasCustomPrompt="1"/>
          </p:nvPr>
        </p:nvSpPr>
        <p:spPr>
          <a:xfrm>
            <a:off x="1277609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7"/>
          </p:nvPr>
        </p:nvSpPr>
        <p:spPr>
          <a:xfrm>
            <a:off x="6925568" y="28257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3" name="Shape 283"/>
          <p:cNvSpPr>
            <a:spLocks noGrp="1"/>
          </p:cNvSpPr>
          <p:nvPr>
            <p:ph type="body" sz="quarter" idx="18" hasCustomPrompt="1"/>
          </p:nvPr>
        </p:nvSpPr>
        <p:spPr>
          <a:xfrm>
            <a:off x="6925568" y="24701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sz="quarter" idx="20"/>
          </p:nvPr>
        </p:nvSpPr>
        <p:spPr>
          <a:xfrm>
            <a:off x="1277609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21" hasCustomPrompt="1"/>
          </p:nvPr>
        </p:nvSpPr>
        <p:spPr>
          <a:xfrm>
            <a:off x="1277609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8" name="Shape 288"/>
          <p:cNvSpPr>
            <a:spLocks noGrp="1"/>
          </p:cNvSpPr>
          <p:nvPr>
            <p:ph type="body" sz="quarter" idx="23"/>
          </p:nvPr>
        </p:nvSpPr>
        <p:spPr>
          <a:xfrm>
            <a:off x="1277609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sz="quarter" idx="24" hasCustomPrompt="1"/>
          </p:nvPr>
        </p:nvSpPr>
        <p:spPr>
          <a:xfrm>
            <a:off x="1277609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sz="quarter" idx="26"/>
          </p:nvPr>
        </p:nvSpPr>
        <p:spPr>
          <a:xfrm>
            <a:off x="6925568" y="407670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sz="quarter" idx="27" hasCustomPrompt="1"/>
          </p:nvPr>
        </p:nvSpPr>
        <p:spPr>
          <a:xfrm>
            <a:off x="6925568" y="372110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4" name="Shape 294"/>
          <p:cNvSpPr>
            <a:spLocks noGrp="1"/>
          </p:cNvSpPr>
          <p:nvPr>
            <p:ph type="body" sz="quarter" idx="29"/>
          </p:nvPr>
        </p:nvSpPr>
        <p:spPr>
          <a:xfrm>
            <a:off x="6925568" y="5327650"/>
            <a:ext cx="4503174" cy="3924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sz="quarter" idx="30" hasCustomPrompt="1"/>
          </p:nvPr>
        </p:nvSpPr>
        <p:spPr>
          <a:xfrm>
            <a:off x="6925568" y="4972050"/>
            <a:ext cx="4503174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68"/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b="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8100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Shape 323"/>
          <p:cNvSpPr>
            <a:spLocks noGrp="1"/>
          </p:cNvSpPr>
          <p:nvPr>
            <p:ph type="title" hasCustomPrompt="1"/>
          </p:nvPr>
        </p:nvSpPr>
        <p:spPr>
          <a:xfrm>
            <a:off x="635000" y="1576151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hape 240">
            <a:extLst>
              <a:ext uri="{FF2B5EF4-FFF2-40B4-BE49-F238E27FC236}">
                <a16:creationId xmlns:a16="http://schemas.microsoft.com/office/drawing/2014/main" id="{3EB11463-1CDF-420C-9042-D15BB0F7B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1047" y="1576151"/>
            <a:ext cx="7077147" cy="4838550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  <p:sp>
        <p:nvSpPr>
          <p:cNvPr id="9" name="Shape 240">
            <a:extLst>
              <a:ext uri="{FF2B5EF4-FFF2-40B4-BE49-F238E27FC236}">
                <a16:creationId xmlns:a16="http://schemas.microsoft.com/office/drawing/2014/main" id="{EB9E6775-C6A3-43E7-AB95-F9A4FA13A52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2920999" cy="1821900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4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4124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7DCED5A7-F5E9-4DF0-8D74-7F1595246C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6" y="2881174"/>
            <a:ext cx="5089113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BA576C-9284-4836-8BE3-083A31D3D8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0122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/>
          </p:cNvSpPr>
          <p:nvPr>
            <p:ph type="pic" sz="half" idx="13"/>
          </p:nvPr>
        </p:nvSpPr>
        <p:spPr>
          <a:xfrm>
            <a:off x="5969000" y="635000"/>
            <a:ext cx="5588001" cy="55879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hape 240">
            <a:extLst>
              <a:ext uri="{FF2B5EF4-FFF2-40B4-BE49-F238E27FC236}">
                <a16:creationId xmlns:a16="http://schemas.microsoft.com/office/drawing/2014/main" id="{03863AEF-EEBF-4B6A-964B-593D4AFBF26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01389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510369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 +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 hasCustomPrompt="1"/>
          </p:nvPr>
        </p:nvSpPr>
        <p:spPr>
          <a:xfrm>
            <a:off x="8636000" y="1576151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"/>
          </p:nvPr>
        </p:nvSpPr>
        <p:spPr>
          <a:xfrm>
            <a:off x="8636000" y="4345781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44" name="Shape 344"/>
          <p:cNvSpPr/>
          <p:nvPr/>
        </p:nvSpPr>
        <p:spPr>
          <a:xfrm>
            <a:off x="0" y="2926"/>
            <a:ext cx="8001000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93809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xfrm>
            <a:off x="636259" y="3924300"/>
            <a:ext cx="6779509" cy="228441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208982275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BBB2BE-FDB2-4099-B9C0-3F6B516B9C97}"/>
              </a:ext>
            </a:extLst>
          </p:cNvPr>
          <p:cNvSpPr/>
          <p:nvPr/>
        </p:nvSpPr>
        <p:spPr>
          <a:xfrm>
            <a:off x="5966032" y="0"/>
            <a:ext cx="6225968" cy="6858000"/>
          </a:xfrm>
          <a:custGeom>
            <a:avLst/>
            <a:gdLst>
              <a:gd name="connsiteX0" fmla="*/ 0 w 6225968"/>
              <a:gd name="connsiteY0" fmla="*/ 0 h 6858000"/>
              <a:gd name="connsiteX1" fmla="*/ 6225968 w 6225968"/>
              <a:gd name="connsiteY1" fmla="*/ 0 h 6858000"/>
              <a:gd name="connsiteX2" fmla="*/ 6225968 w 6225968"/>
              <a:gd name="connsiteY2" fmla="*/ 6858000 h 6858000"/>
              <a:gd name="connsiteX3" fmla="*/ 4231308 w 6225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5968" h="6858000">
                <a:moveTo>
                  <a:pt x="0" y="0"/>
                </a:moveTo>
                <a:lnTo>
                  <a:pt x="6225968" y="0"/>
                </a:lnTo>
                <a:lnTo>
                  <a:pt x="6225968" y="6858000"/>
                </a:lnTo>
                <a:lnTo>
                  <a:pt x="4231308" y="6858000"/>
                </a:lnTo>
                <a:close/>
              </a:path>
            </a:pathLst>
          </a:custGeom>
          <a:solidFill>
            <a:schemeClr val="tx1"/>
          </a:solidFill>
          <a:ln w="12700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42CA59-C4D3-4CAF-9BBE-01170CA5D96F}"/>
              </a:ext>
            </a:extLst>
          </p:cNvPr>
          <p:cNvSpPr/>
          <p:nvPr/>
        </p:nvSpPr>
        <p:spPr>
          <a:xfrm rot="19699553">
            <a:off x="7876978" y="-658218"/>
            <a:ext cx="188235" cy="8174435"/>
          </a:xfrm>
          <a:custGeom>
            <a:avLst/>
            <a:gdLst>
              <a:gd name="connsiteX0" fmla="*/ 0 w 188235"/>
              <a:gd name="connsiteY0" fmla="*/ 0 h 8174435"/>
              <a:gd name="connsiteX1" fmla="*/ 188235 w 188235"/>
              <a:gd name="connsiteY1" fmla="*/ 116139 h 8174435"/>
              <a:gd name="connsiteX2" fmla="*/ 188235 w 188235"/>
              <a:gd name="connsiteY2" fmla="*/ 8174435 h 8174435"/>
              <a:gd name="connsiteX3" fmla="*/ 0 w 188235"/>
              <a:gd name="connsiteY3" fmla="*/ 8058296 h 8174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35" h="8174435">
                <a:moveTo>
                  <a:pt x="0" y="0"/>
                </a:moveTo>
                <a:lnTo>
                  <a:pt x="188235" y="116139"/>
                </a:lnTo>
                <a:lnTo>
                  <a:pt x="188235" y="8174435"/>
                </a:lnTo>
                <a:lnTo>
                  <a:pt x="0" y="80582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pic>
        <p:nvPicPr>
          <p:cNvPr id="7" name="macbook-pro-retina.png">
            <a:extLst>
              <a:ext uri="{FF2B5EF4-FFF2-40B4-BE49-F238E27FC236}">
                <a16:creationId xmlns:a16="http://schemas.microsoft.com/office/drawing/2014/main" id="{68F6D8D0-9573-4FA1-8CC2-85630ED62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385433" y="1422543"/>
            <a:ext cx="7319450" cy="443628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28">
            <a:extLst>
              <a:ext uri="{FF2B5EF4-FFF2-40B4-BE49-F238E27FC236}">
                <a16:creationId xmlns:a16="http://schemas.microsoft.com/office/drawing/2014/main" id="{B118EEE8-B544-457C-8E02-635FEBDE40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9592" y="1686407"/>
            <a:ext cx="5576292" cy="3485183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Shape 341">
            <a:extLst>
              <a:ext uri="{FF2B5EF4-FFF2-40B4-BE49-F238E27FC236}">
                <a16:creationId xmlns:a16="http://schemas.microsoft.com/office/drawing/2014/main" id="{D8B398AA-74C2-4ADD-907F-1E1BEE9BE1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6000" y="809216"/>
            <a:ext cx="2921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343">
            <a:extLst>
              <a:ext uri="{FF2B5EF4-FFF2-40B4-BE49-F238E27FC236}">
                <a16:creationId xmlns:a16="http://schemas.microsoft.com/office/drawing/2014/main" id="{125949D4-5A6A-4C22-A7BF-F4973B3258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8636000" y="3578846"/>
            <a:ext cx="2921000" cy="15927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 algn="r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750689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Photo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8126741" y="2137097"/>
            <a:ext cx="3429001" cy="4088905"/>
          </a:xfrm>
          <a:prstGeom prst="rect">
            <a:avLst/>
          </a:prstGeom>
          <a:solidFill>
            <a:srgbClr val="1C1E2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414" name="Shape 414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7493943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xfrm>
            <a:off x="8634741" y="2645097"/>
            <a:ext cx="2413001" cy="307340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77750030-3605-478F-A4A4-D94B89190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144870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/>
          </p:cNvSpPr>
          <p:nvPr>
            <p:ph type="pic" sz="quarter" idx="14"/>
          </p:nvPr>
        </p:nvSpPr>
        <p:spPr>
          <a:xfrm>
            <a:off x="636258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1" name="Shape 451"/>
          <p:cNvSpPr>
            <a:spLocks noGrp="1"/>
          </p:cNvSpPr>
          <p:nvPr>
            <p:ph type="pic" sz="quarter" idx="15"/>
          </p:nvPr>
        </p:nvSpPr>
        <p:spPr>
          <a:xfrm>
            <a:off x="3397619" y="2264097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2" name="Shape 452"/>
          <p:cNvSpPr>
            <a:spLocks noGrp="1"/>
          </p:cNvSpPr>
          <p:nvPr>
            <p:ph type="pic" sz="quarter" idx="16"/>
          </p:nvPr>
        </p:nvSpPr>
        <p:spPr>
          <a:xfrm>
            <a:off x="6158979" y="2264098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3" name="Shape 453"/>
          <p:cNvSpPr>
            <a:spLocks noGrp="1"/>
          </p:cNvSpPr>
          <p:nvPr>
            <p:ph type="pic" sz="quarter" idx="17"/>
          </p:nvPr>
        </p:nvSpPr>
        <p:spPr>
          <a:xfrm>
            <a:off x="8920339" y="2264097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8" hasCustomPrompt="1"/>
          </p:nvPr>
        </p:nvSpPr>
        <p:spPr>
          <a:xfrm>
            <a:off x="64260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1</a:t>
            </a:r>
          </a:p>
        </p:txBody>
      </p:sp>
      <p:sp>
        <p:nvSpPr>
          <p:cNvPr id="455" name="Shape 455"/>
          <p:cNvSpPr>
            <a:spLocks noGrp="1"/>
          </p:cNvSpPr>
          <p:nvPr>
            <p:ph type="body" sz="quarter" idx="19" hasCustomPrompt="1"/>
          </p:nvPr>
        </p:nvSpPr>
        <p:spPr>
          <a:xfrm>
            <a:off x="737858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6" name="Shape 456"/>
          <p:cNvSpPr>
            <a:spLocks noGrp="1"/>
          </p:cNvSpPr>
          <p:nvPr>
            <p:ph type="body" sz="quarter" idx="20" hasCustomPrompt="1"/>
          </p:nvPr>
        </p:nvSpPr>
        <p:spPr>
          <a:xfrm>
            <a:off x="340396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2</a:t>
            </a:r>
          </a:p>
        </p:txBody>
      </p:sp>
      <p:sp>
        <p:nvSpPr>
          <p:cNvPr id="457" name="Shape 457"/>
          <p:cNvSpPr>
            <a:spLocks noGrp="1"/>
          </p:cNvSpPr>
          <p:nvPr>
            <p:ph type="body" sz="quarter" idx="21" hasCustomPrompt="1"/>
          </p:nvPr>
        </p:nvSpPr>
        <p:spPr>
          <a:xfrm>
            <a:off x="349286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58" name="Shape 458"/>
          <p:cNvSpPr>
            <a:spLocks noGrp="1"/>
          </p:cNvSpPr>
          <p:nvPr>
            <p:ph type="body" sz="quarter" idx="22" hasCustomPrompt="1"/>
          </p:nvPr>
        </p:nvSpPr>
        <p:spPr>
          <a:xfrm>
            <a:off x="6158979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spc="270">
                <a:solidFill>
                  <a:schemeClr val="tx2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HEADING 3</a:t>
            </a:r>
          </a:p>
        </p:txBody>
      </p:sp>
      <p:sp>
        <p:nvSpPr>
          <p:cNvPr id="459" name="Shape 459"/>
          <p:cNvSpPr>
            <a:spLocks noGrp="1"/>
          </p:cNvSpPr>
          <p:nvPr>
            <p:ph type="body" sz="quarter" idx="23" hasCustomPrompt="1"/>
          </p:nvPr>
        </p:nvSpPr>
        <p:spPr>
          <a:xfrm>
            <a:off x="625422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</a:p>
        </p:txBody>
      </p:sp>
      <p:sp>
        <p:nvSpPr>
          <p:cNvPr id="460" name="Shape 460"/>
          <p:cNvSpPr>
            <a:spLocks noGrp="1"/>
          </p:cNvSpPr>
          <p:nvPr>
            <p:ph type="body" sz="quarter" idx="24" hasCustomPrompt="1"/>
          </p:nvPr>
        </p:nvSpPr>
        <p:spPr>
          <a:xfrm>
            <a:off x="8913988" y="5069681"/>
            <a:ext cx="2635251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Font typeface="Segoe UI" charset="0"/>
              <a:buNone/>
              <a:defRPr lang="en-US" sz="1800" b="0" u="none" spc="300" baseline="0" smtClean="0">
                <a:solidFill>
                  <a:schemeClr val="tx2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HEADING 4</a:t>
            </a:r>
          </a:p>
        </p:txBody>
      </p:sp>
      <p:sp>
        <p:nvSpPr>
          <p:cNvPr id="461" name="Shape 461"/>
          <p:cNvSpPr>
            <a:spLocks noGrp="1"/>
          </p:cNvSpPr>
          <p:nvPr>
            <p:ph type="body" sz="quarter" idx="25" hasCustomPrompt="1"/>
          </p:nvPr>
        </p:nvSpPr>
        <p:spPr>
          <a:xfrm>
            <a:off x="9015589" y="5457031"/>
            <a:ext cx="2444751" cy="704423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marR="0" indent="0" algn="ctr" defTabSz="410766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charset="0"/>
              <a:buNone/>
              <a:tabLst/>
              <a:defRPr lang="en-US" sz="1400" u="none" baseline="0" smtClean="0"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Various versions have evolved over the years, sometimes.</a:t>
            </a:r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0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68">
            <a:extLst>
              <a:ext uri="{FF2B5EF4-FFF2-40B4-BE49-F238E27FC236}">
                <a16:creationId xmlns:a16="http://schemas.microsoft.com/office/drawing/2014/main" id="{75716027-8A3A-4FCC-A3E7-063625D51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68533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/>
          </p:cNvSpPr>
          <p:nvPr>
            <p:ph type="pic" sz="quarter" idx="14"/>
          </p:nvPr>
        </p:nvSpPr>
        <p:spPr>
          <a:xfrm>
            <a:off x="636258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2" name="Shape 472"/>
          <p:cNvSpPr>
            <a:spLocks noGrp="1"/>
          </p:cNvSpPr>
          <p:nvPr>
            <p:ph type="pic" sz="quarter" idx="15"/>
          </p:nvPr>
        </p:nvSpPr>
        <p:spPr>
          <a:xfrm>
            <a:off x="3397619" y="3586361"/>
            <a:ext cx="2635251" cy="2636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3" name="Shape 473"/>
          <p:cNvSpPr>
            <a:spLocks noGrp="1"/>
          </p:cNvSpPr>
          <p:nvPr>
            <p:ph type="pic" sz="quarter" idx="16"/>
          </p:nvPr>
        </p:nvSpPr>
        <p:spPr>
          <a:xfrm>
            <a:off x="615897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4" name="Shape 474"/>
          <p:cNvSpPr>
            <a:spLocks noGrp="1"/>
          </p:cNvSpPr>
          <p:nvPr>
            <p:ph type="pic" sz="quarter" idx="17"/>
          </p:nvPr>
        </p:nvSpPr>
        <p:spPr>
          <a:xfrm>
            <a:off x="8920339" y="3586361"/>
            <a:ext cx="2635251" cy="26352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8" hasCustomPrompt="1"/>
          </p:nvPr>
        </p:nvSpPr>
        <p:spPr>
          <a:xfrm>
            <a:off x="76960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7" name="Shape 477"/>
          <p:cNvSpPr>
            <a:spLocks noGrp="1"/>
          </p:cNvSpPr>
          <p:nvPr>
            <p:ph type="body" sz="quarter" idx="20" hasCustomPrompt="1"/>
          </p:nvPr>
        </p:nvSpPr>
        <p:spPr>
          <a:xfrm>
            <a:off x="628597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79" name="Shape 479"/>
          <p:cNvSpPr/>
          <p:nvPr/>
        </p:nvSpPr>
        <p:spPr>
          <a:xfrm flipV="1">
            <a:off x="64895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0" name="Shape 480"/>
          <p:cNvSpPr/>
          <p:nvPr/>
        </p:nvSpPr>
        <p:spPr>
          <a:xfrm flipV="1">
            <a:off x="340396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1" name="Shape 481"/>
          <p:cNvSpPr/>
          <p:nvPr/>
        </p:nvSpPr>
        <p:spPr>
          <a:xfrm flipV="1">
            <a:off x="616532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2" name="Shape 482"/>
          <p:cNvSpPr/>
          <p:nvPr/>
        </p:nvSpPr>
        <p:spPr>
          <a:xfrm flipV="1">
            <a:off x="8926689" y="2243835"/>
            <a:ext cx="1" cy="898026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marL="0" indent="0" defTabSz="412750">
              <a:buFontTx/>
              <a:buNone/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2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Font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Shape 475">
            <a:extLst>
              <a:ext uri="{FF2B5EF4-FFF2-40B4-BE49-F238E27FC236}">
                <a16:creationId xmlns:a16="http://schemas.microsoft.com/office/drawing/2014/main" id="{DE286DEF-550C-4897-9DFE-406983B272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24619" y="2495530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Shape 475">
            <a:extLst>
              <a:ext uri="{FF2B5EF4-FFF2-40B4-BE49-F238E27FC236}">
                <a16:creationId xmlns:a16="http://schemas.microsoft.com/office/drawing/2014/main" id="{43F51D86-09ED-4DCA-9A18-98C139AD7B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749" y="2495531"/>
            <a:ext cx="2508251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12750">
              <a:spcBef>
                <a:spcPts val="0"/>
              </a:spcBef>
              <a:buSzTx/>
              <a:buFont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8">
            <a:extLst>
              <a:ext uri="{FF2B5EF4-FFF2-40B4-BE49-F238E27FC236}">
                <a16:creationId xmlns:a16="http://schemas.microsoft.com/office/drawing/2014/main" id="{7EDFB421-789C-47B3-8B84-D395EDE6A5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972602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/>
          </p:cNvSpPr>
          <p:nvPr>
            <p:ph type="pic" sz="quarter" idx="13"/>
          </p:nvPr>
        </p:nvSpPr>
        <p:spPr>
          <a:xfrm>
            <a:off x="5524897" y="63500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3" name="Shape 513"/>
          <p:cNvSpPr>
            <a:spLocks noGrp="1"/>
          </p:cNvSpPr>
          <p:nvPr>
            <p:ph type="pic" sz="quarter" idx="14"/>
          </p:nvPr>
        </p:nvSpPr>
        <p:spPr>
          <a:xfrm>
            <a:off x="5524897" y="3714750"/>
            <a:ext cx="2952553" cy="250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4" name="Shape 514"/>
          <p:cNvSpPr>
            <a:spLocks noGrp="1"/>
          </p:cNvSpPr>
          <p:nvPr>
            <p:ph type="pic" sz="quarter" idx="15"/>
          </p:nvPr>
        </p:nvSpPr>
        <p:spPr>
          <a:xfrm>
            <a:off x="8604448" y="63500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5" name="Shape 515"/>
          <p:cNvSpPr>
            <a:spLocks noGrp="1"/>
          </p:cNvSpPr>
          <p:nvPr>
            <p:ph type="pic" sz="quarter" idx="16"/>
          </p:nvPr>
        </p:nvSpPr>
        <p:spPr>
          <a:xfrm>
            <a:off x="8604448" y="2794992"/>
            <a:ext cx="2952553" cy="34279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FontTx/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17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95512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Shape 240">
            <a:extLst>
              <a:ext uri="{FF2B5EF4-FFF2-40B4-BE49-F238E27FC236}">
                <a16:creationId xmlns:a16="http://schemas.microsoft.com/office/drawing/2014/main" id="{473C0CA4-1E4E-4821-A018-9D8EF967757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97450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ortfolio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937000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8" name="Shape 558"/>
          <p:cNvSpPr>
            <a:spLocks noGrp="1"/>
          </p:cNvSpPr>
          <p:nvPr>
            <p:ph type="pic" sz="half" idx="14"/>
          </p:nvPr>
        </p:nvSpPr>
        <p:spPr>
          <a:xfrm>
            <a:off x="4064000" y="-1"/>
            <a:ext cx="3937001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59" name="Shape 559"/>
          <p:cNvSpPr>
            <a:spLocks noGrp="1"/>
          </p:cNvSpPr>
          <p:nvPr>
            <p:ph type="pic" sz="half" idx="15"/>
          </p:nvPr>
        </p:nvSpPr>
        <p:spPr>
          <a:xfrm>
            <a:off x="8128000" y="0"/>
            <a:ext cx="4064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61" name="Shape 561"/>
          <p:cNvSpPr>
            <a:spLocks noGrp="1"/>
          </p:cNvSpPr>
          <p:nvPr>
            <p:ph type="body" sz="quarter" idx="16"/>
          </p:nvPr>
        </p:nvSpPr>
        <p:spPr>
          <a:xfrm>
            <a:off x="650875" y="3006328"/>
            <a:ext cx="2635251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3" name="Shape 563"/>
          <p:cNvSpPr>
            <a:spLocks noGrp="1"/>
          </p:cNvSpPr>
          <p:nvPr>
            <p:ph type="body" sz="quarter" idx="18"/>
          </p:nvPr>
        </p:nvSpPr>
        <p:spPr>
          <a:xfrm>
            <a:off x="4714875" y="4671675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sz="quarter" idx="20"/>
          </p:nvPr>
        </p:nvSpPr>
        <p:spPr>
          <a:xfrm>
            <a:off x="8842375" y="2935684"/>
            <a:ext cx="2635250" cy="64633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4762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/>
          </p:cNvSpPr>
          <p:nvPr>
            <p:ph type="pic" sz="quarter" idx="13"/>
          </p:nvPr>
        </p:nvSpPr>
        <p:spPr>
          <a:xfrm>
            <a:off x="9239448" y="3905250"/>
            <a:ext cx="2952553" cy="29527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1" name="Shape 59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952553" cy="29527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2" name="Shape 592"/>
          <p:cNvSpPr>
            <a:spLocks noGrp="1"/>
          </p:cNvSpPr>
          <p:nvPr>
            <p:ph type="pic" sz="quarter" idx="15"/>
          </p:nvPr>
        </p:nvSpPr>
        <p:spPr>
          <a:xfrm>
            <a:off x="0" y="3079750"/>
            <a:ext cx="2952552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3" name="Shape 593"/>
          <p:cNvSpPr>
            <a:spLocks noGrp="1"/>
          </p:cNvSpPr>
          <p:nvPr>
            <p:ph type="pic" sz="quarter" idx="16"/>
          </p:nvPr>
        </p:nvSpPr>
        <p:spPr>
          <a:xfrm>
            <a:off x="3079552" y="0"/>
            <a:ext cx="2952553" cy="20330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4" name="Shape 594"/>
          <p:cNvSpPr>
            <a:spLocks noGrp="1"/>
          </p:cNvSpPr>
          <p:nvPr>
            <p:ph type="pic" sz="quarter" idx="17"/>
          </p:nvPr>
        </p:nvSpPr>
        <p:spPr>
          <a:xfrm>
            <a:off x="3079552" y="2159992"/>
            <a:ext cx="2952553" cy="330110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5" name="Shape 595"/>
          <p:cNvSpPr>
            <a:spLocks noGrp="1"/>
          </p:cNvSpPr>
          <p:nvPr>
            <p:ph type="pic" sz="quarter" idx="18"/>
          </p:nvPr>
        </p:nvSpPr>
        <p:spPr>
          <a:xfrm>
            <a:off x="3079552" y="5588198"/>
            <a:ext cx="2952553" cy="12698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6" name="Shape 596"/>
          <p:cNvSpPr>
            <a:spLocks noGrp="1"/>
          </p:cNvSpPr>
          <p:nvPr>
            <p:ph type="pic" sz="quarter" idx="19"/>
          </p:nvPr>
        </p:nvSpPr>
        <p:spPr>
          <a:xfrm>
            <a:off x="6159103" y="0"/>
            <a:ext cx="2952553" cy="43150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7" name="Shape 597"/>
          <p:cNvSpPr>
            <a:spLocks noGrp="1"/>
          </p:cNvSpPr>
          <p:nvPr>
            <p:ph type="pic" sz="quarter" idx="20"/>
          </p:nvPr>
        </p:nvSpPr>
        <p:spPr>
          <a:xfrm>
            <a:off x="6159103" y="4442023"/>
            <a:ext cx="2952553" cy="24159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98" name="Shape 598"/>
          <p:cNvSpPr>
            <a:spLocks noGrp="1"/>
          </p:cNvSpPr>
          <p:nvPr>
            <p:ph type="pic" sz="quarter" idx="21"/>
          </p:nvPr>
        </p:nvSpPr>
        <p:spPr>
          <a:xfrm>
            <a:off x="9238654" y="0"/>
            <a:ext cx="2952553" cy="3778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384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9EF8BC-D562-46A0-821C-6C3B7910AE6F}"/>
              </a:ext>
            </a:extLst>
          </p:cNvPr>
          <p:cNvSpPr/>
          <p:nvPr userDrawn="1"/>
        </p:nvSpPr>
        <p:spPr>
          <a:xfrm flipH="1">
            <a:off x="9412525" y="-1"/>
            <a:ext cx="2779475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C6DAA1D-A6F8-4567-BE09-836FE5409167}"/>
              </a:ext>
            </a:extLst>
          </p:cNvPr>
          <p:cNvSpPr/>
          <p:nvPr userDrawn="1"/>
        </p:nvSpPr>
        <p:spPr>
          <a:xfrm rot="10800000" flipH="1">
            <a:off x="3591797" y="0"/>
            <a:ext cx="5943918" cy="3581400"/>
          </a:xfrm>
          <a:prstGeom prst="triangle">
            <a:avLst>
              <a:gd name="adj" fmla="val 49481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1EFC99F2-38AB-46A8-B0E9-128FE7748F20}"/>
              </a:ext>
            </a:extLst>
          </p:cNvPr>
          <p:cNvSpPr/>
          <p:nvPr userDrawn="1"/>
        </p:nvSpPr>
        <p:spPr>
          <a:xfrm flipH="1">
            <a:off x="3791982" y="0"/>
            <a:ext cx="5736034" cy="6858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12F298B-B855-46C3-8F17-83E5ED318B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7944" y="0"/>
            <a:ext cx="6602560" cy="6858000"/>
          </a:xfrm>
          <a:custGeom>
            <a:avLst/>
            <a:gdLst>
              <a:gd name="connsiteX0" fmla="*/ 0 w 6602560"/>
              <a:gd name="connsiteY0" fmla="*/ 0 h 6858000"/>
              <a:gd name="connsiteX1" fmla="*/ 3647681 w 6602560"/>
              <a:gd name="connsiteY1" fmla="*/ 0 h 6858000"/>
              <a:gd name="connsiteX2" fmla="*/ 6602560 w 6602560"/>
              <a:gd name="connsiteY2" fmla="*/ 3543041 h 6858000"/>
              <a:gd name="connsiteX3" fmla="*/ 3829926 w 6602560"/>
              <a:gd name="connsiteY3" fmla="*/ 6858000 h 6858000"/>
              <a:gd name="connsiteX4" fmla="*/ 0 w 660256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2560" h="6858000">
                <a:moveTo>
                  <a:pt x="0" y="0"/>
                </a:moveTo>
                <a:lnTo>
                  <a:pt x="3647681" y="0"/>
                </a:lnTo>
                <a:lnTo>
                  <a:pt x="6602560" y="3543041"/>
                </a:lnTo>
                <a:lnTo>
                  <a:pt x="38299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effectLst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73679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316104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631F0-F4C0-40B7-A5E1-BCBB6DA642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27715" y="-8965"/>
            <a:ext cx="9164285" cy="6858000"/>
          </a:xfrm>
          <a:prstGeom prst="rect">
            <a:avLst/>
          </a:prstGeom>
        </p:spPr>
      </p:pic>
      <p:sp>
        <p:nvSpPr>
          <p:cNvPr id="5" name="Shape 240">
            <a:extLst>
              <a:ext uri="{FF2B5EF4-FFF2-40B4-BE49-F238E27FC236}">
                <a16:creationId xmlns:a16="http://schemas.microsoft.com/office/drawing/2014/main" id="{479CE6E1-F09A-4F6B-8D39-B577F12691F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01389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5962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hape 517"/>
          <p:cNvSpPr>
            <a:spLocks noGrp="1"/>
          </p:cNvSpPr>
          <p:nvPr>
            <p:ph type="title" hasCustomPrompt="1"/>
          </p:nvPr>
        </p:nvSpPr>
        <p:spPr>
          <a:xfrm>
            <a:off x="636259" y="1569802"/>
            <a:ext cx="2918483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buFontTx/>
              <a:buNone/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ABA76-789B-4DE4-87B3-666710AA1B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7984" y="0"/>
            <a:ext cx="6224016" cy="6858000"/>
          </a:xfrm>
          <a:prstGeom prst="rect">
            <a:avLst/>
          </a:prstGeom>
        </p:spPr>
      </p:pic>
      <p:sp>
        <p:nvSpPr>
          <p:cNvPr id="6" name="Shape 240">
            <a:extLst>
              <a:ext uri="{FF2B5EF4-FFF2-40B4-BE49-F238E27FC236}">
                <a16:creationId xmlns:a16="http://schemas.microsoft.com/office/drawing/2014/main" id="{71A28E73-356B-418E-9DB3-0F13F965E35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5077823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2196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ing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159422-F43E-4199-96EB-D4810699F2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767"/>
            <a:ext cx="12192000" cy="4224528"/>
          </a:xfrm>
          <a:prstGeom prst="rect">
            <a:avLst/>
          </a:prstGeom>
        </p:spPr>
      </p:pic>
      <p:sp>
        <p:nvSpPr>
          <p:cNvPr id="638" name="Shape 638"/>
          <p:cNvSpPr>
            <a:spLocks noGrp="1"/>
          </p:cNvSpPr>
          <p:nvPr>
            <p:ph type="body" sz="quarter" idx="1"/>
          </p:nvPr>
        </p:nvSpPr>
        <p:spPr>
          <a:xfrm>
            <a:off x="6096000" y="4667647"/>
            <a:ext cx="5461002" cy="177730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39" name="Shape 639"/>
          <p:cNvSpPr>
            <a:spLocks noGrp="1"/>
          </p:cNvSpPr>
          <p:nvPr>
            <p:ph type="title" hasCustomPrompt="1"/>
          </p:nvPr>
        </p:nvSpPr>
        <p:spPr>
          <a:xfrm>
            <a:off x="572759" y="2413173"/>
            <a:ext cx="4621541" cy="2951747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defRPr sz="6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2A15CB-1816-43E4-BB5E-8D73B7F09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69900"/>
            <a:ext cx="5459590" cy="3238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9355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title" hasCustomPrompt="1"/>
          </p:nvPr>
        </p:nvSpPr>
        <p:spPr>
          <a:xfrm>
            <a:off x="571500" y="1866900"/>
            <a:ext cx="304800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73887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Sing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47"/>
          <p:cNvSpPr>
            <a:spLocks noGrp="1"/>
          </p:cNvSpPr>
          <p:nvPr>
            <p:ph type="title" hasCustomPrompt="1"/>
          </p:nvPr>
        </p:nvSpPr>
        <p:spPr>
          <a:xfrm>
            <a:off x="8559800" y="1866900"/>
            <a:ext cx="3059290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t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953218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/>
          </p:cNvSpPr>
          <p:nvPr>
            <p:ph type="body" sz="quarter" idx="17" hasCustomPrompt="1"/>
          </p:nvPr>
        </p:nvSpPr>
        <p:spPr>
          <a:xfrm>
            <a:off x="885826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1" name="Shape 671"/>
          <p:cNvSpPr>
            <a:spLocks noGrp="1"/>
          </p:cNvSpPr>
          <p:nvPr>
            <p:ph type="body" sz="quarter" idx="18"/>
          </p:nvPr>
        </p:nvSpPr>
        <p:spPr>
          <a:xfrm>
            <a:off x="879476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2" name="Shape 672"/>
          <p:cNvSpPr>
            <a:spLocks noGrp="1"/>
          </p:cNvSpPr>
          <p:nvPr>
            <p:ph type="body" sz="quarter" idx="19" hasCustomPrompt="1"/>
          </p:nvPr>
        </p:nvSpPr>
        <p:spPr>
          <a:xfrm>
            <a:off x="3535735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3" name="Shape 673"/>
          <p:cNvSpPr>
            <a:spLocks noGrp="1"/>
          </p:cNvSpPr>
          <p:nvPr>
            <p:ph type="body" sz="quarter" idx="20"/>
          </p:nvPr>
        </p:nvSpPr>
        <p:spPr>
          <a:xfrm>
            <a:off x="3529385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4" name="Shape 674"/>
          <p:cNvSpPr>
            <a:spLocks noGrp="1"/>
          </p:cNvSpPr>
          <p:nvPr>
            <p:ph type="body" sz="quarter" idx="21" hasCustomPrompt="1"/>
          </p:nvPr>
        </p:nvSpPr>
        <p:spPr>
          <a:xfrm>
            <a:off x="6182470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sz="quarter" idx="22"/>
          </p:nvPr>
        </p:nvSpPr>
        <p:spPr>
          <a:xfrm>
            <a:off x="6176120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6" name="Shape 676"/>
          <p:cNvSpPr>
            <a:spLocks noGrp="1"/>
          </p:cNvSpPr>
          <p:nvPr>
            <p:ph type="body" sz="quarter" idx="23" hasCustomPrompt="1"/>
          </p:nvPr>
        </p:nvSpPr>
        <p:spPr>
          <a:xfrm>
            <a:off x="8829204" y="4730044"/>
            <a:ext cx="248014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77" name="Shape 677"/>
          <p:cNvSpPr>
            <a:spLocks noGrp="1"/>
          </p:cNvSpPr>
          <p:nvPr>
            <p:ph type="body" sz="quarter" idx="24"/>
          </p:nvPr>
        </p:nvSpPr>
        <p:spPr>
          <a:xfrm>
            <a:off x="8822854" y="5113497"/>
            <a:ext cx="2480146" cy="424346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4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380D4E-C088-4A69-AC70-1ADC9BCFAE4B}"/>
              </a:ext>
            </a:extLst>
          </p:cNvPr>
          <p:cNvSpPr/>
          <p:nvPr userDrawn="1"/>
        </p:nvSpPr>
        <p:spPr>
          <a:xfrm>
            <a:off x="1230548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8A76CA-839E-4D6F-969A-A2F2D0C73389}"/>
              </a:ext>
            </a:extLst>
          </p:cNvPr>
          <p:cNvSpPr/>
          <p:nvPr userDrawn="1"/>
        </p:nvSpPr>
        <p:spPr>
          <a:xfrm>
            <a:off x="3886807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D964FB-59FA-4702-9362-425B67BBDEA2}"/>
              </a:ext>
            </a:extLst>
          </p:cNvPr>
          <p:cNvSpPr/>
          <p:nvPr userDrawn="1"/>
        </p:nvSpPr>
        <p:spPr>
          <a:xfrm>
            <a:off x="6543066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712F42-F08D-4C01-BFEA-E1B0C9DC527B}"/>
              </a:ext>
            </a:extLst>
          </p:cNvPr>
          <p:cNvSpPr/>
          <p:nvPr userDrawn="1"/>
        </p:nvSpPr>
        <p:spPr>
          <a:xfrm>
            <a:off x="9199325" y="2557015"/>
            <a:ext cx="1778001" cy="177572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4" name="Shape 68">
            <a:extLst>
              <a:ext uri="{FF2B5EF4-FFF2-40B4-BE49-F238E27FC236}">
                <a16:creationId xmlns:a16="http://schemas.microsoft.com/office/drawing/2014/main" id="{0FED1816-9AC4-4B85-88B6-E20B71F57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414009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 flipV="1">
            <a:off x="4285965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29" name="Shape 729"/>
          <p:cNvSpPr/>
          <p:nvPr/>
        </p:nvSpPr>
        <p:spPr>
          <a:xfrm flipV="1">
            <a:off x="7936471" y="2385757"/>
            <a:ext cx="1" cy="3431599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31" name="Shape 731"/>
          <p:cNvSpPr>
            <a:spLocks noGrp="1"/>
          </p:cNvSpPr>
          <p:nvPr>
            <p:ph type="body" sz="quarter" idx="15"/>
          </p:nvPr>
        </p:nvSpPr>
        <p:spPr>
          <a:xfrm>
            <a:off x="8157691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sz="quarter" idx="16" hasCustomPrompt="1"/>
          </p:nvPr>
        </p:nvSpPr>
        <p:spPr>
          <a:xfrm>
            <a:off x="9235768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</a:t>
            </a:r>
          </a:p>
        </p:txBody>
      </p:sp>
      <p:sp>
        <p:nvSpPr>
          <p:cNvPr id="734" name="Shape 734"/>
          <p:cNvSpPr>
            <a:spLocks noGrp="1"/>
          </p:cNvSpPr>
          <p:nvPr>
            <p:ph type="body" sz="quarter" idx="18"/>
          </p:nvPr>
        </p:nvSpPr>
        <p:spPr>
          <a:xfrm>
            <a:off x="4478065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5" name="Shape 735"/>
          <p:cNvSpPr>
            <a:spLocks noGrp="1"/>
          </p:cNvSpPr>
          <p:nvPr>
            <p:ph type="body" sz="quarter" idx="19" hasCustomPrompt="1"/>
          </p:nvPr>
        </p:nvSpPr>
        <p:spPr>
          <a:xfrm>
            <a:off x="5554827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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sz="quarter" idx="21"/>
          </p:nvPr>
        </p:nvSpPr>
        <p:spPr>
          <a:xfrm>
            <a:off x="859309" y="44547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8" name="Shape 738"/>
          <p:cNvSpPr>
            <a:spLocks noGrp="1"/>
          </p:cNvSpPr>
          <p:nvPr>
            <p:ph type="body" sz="quarter" idx="22" hasCustomPrompt="1"/>
          </p:nvPr>
        </p:nvSpPr>
        <p:spPr>
          <a:xfrm>
            <a:off x="1934756" y="2800600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7000">
                <a:solidFill>
                  <a:schemeClr val="tx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</a:t>
            </a:r>
          </a:p>
        </p:txBody>
      </p:sp>
      <p:sp>
        <p:nvSpPr>
          <p:cNvPr id="17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713"/>
          <p:cNvSpPr>
            <a:spLocks noGrp="1"/>
          </p:cNvSpPr>
          <p:nvPr>
            <p:ph type="body" sz="quarter" idx="23" hasCustomPrompt="1"/>
          </p:nvPr>
        </p:nvSpPr>
        <p:spPr>
          <a:xfrm>
            <a:off x="859309" y="4003924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0" name="Shape 714"/>
          <p:cNvSpPr>
            <a:spLocks noGrp="1"/>
          </p:cNvSpPr>
          <p:nvPr>
            <p:ph type="body" sz="quarter" idx="24" hasCustomPrompt="1"/>
          </p:nvPr>
        </p:nvSpPr>
        <p:spPr>
          <a:xfrm>
            <a:off x="4476749" y="4003924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1" name="Shape 715"/>
          <p:cNvSpPr>
            <a:spLocks noGrp="1"/>
          </p:cNvSpPr>
          <p:nvPr>
            <p:ph type="body" sz="quarter" idx="25" hasCustomPrompt="1"/>
          </p:nvPr>
        </p:nvSpPr>
        <p:spPr>
          <a:xfrm>
            <a:off x="8157692" y="4003924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22" name="Shape 68">
            <a:extLst>
              <a:ext uri="{FF2B5EF4-FFF2-40B4-BE49-F238E27FC236}">
                <a16:creationId xmlns:a16="http://schemas.microsoft.com/office/drawing/2014/main" id="{F0666139-0DC7-4A1E-8E15-F89F0DB719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8528971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/>
          </p:cNvSpPr>
          <p:nvPr>
            <p:ph type="body" sz="quarter" idx="13" hasCustomPrompt="1"/>
          </p:nvPr>
        </p:nvSpPr>
        <p:spPr>
          <a:xfrm>
            <a:off x="635000" y="2359025"/>
            <a:ext cx="5334000" cy="4154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7" name="Shape 747"/>
          <p:cNvSpPr>
            <a:spLocks noGrp="1"/>
          </p:cNvSpPr>
          <p:nvPr>
            <p:ph type="title" hasCustomPrompt="1"/>
          </p:nvPr>
        </p:nvSpPr>
        <p:spPr>
          <a:xfrm>
            <a:off x="635000" y="724557"/>
            <a:ext cx="5334000" cy="1566752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48" name="Shape 748"/>
          <p:cNvSpPr>
            <a:spLocks noGrp="1"/>
          </p:cNvSpPr>
          <p:nvPr>
            <p:ph type="pic" idx="14"/>
          </p:nvPr>
        </p:nvSpPr>
        <p:spPr>
          <a:xfrm>
            <a:off x="6864579" y="0"/>
            <a:ext cx="5327472" cy="6858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749" name="Shape 749"/>
          <p:cNvSpPr/>
          <p:nvPr/>
        </p:nvSpPr>
        <p:spPr>
          <a:xfrm>
            <a:off x="7626350" y="4570413"/>
            <a:ext cx="3790950" cy="749300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 defTabSz="825500">
              <a:defRPr sz="3600" spc="540">
                <a:solidFill>
                  <a:srgbClr val="FFFFFF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WE ARE WE ONE</a:t>
            </a:r>
          </a:p>
        </p:txBody>
      </p:sp>
      <p:sp>
        <p:nvSpPr>
          <p:cNvPr id="750" name="Shape 750"/>
          <p:cNvSpPr>
            <a:spLocks noGrp="1"/>
          </p:cNvSpPr>
          <p:nvPr>
            <p:ph type="body" sz="quarter" idx="15"/>
          </p:nvPr>
        </p:nvSpPr>
        <p:spPr>
          <a:xfrm>
            <a:off x="634999" y="3535363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1" name="Shape 751"/>
          <p:cNvSpPr>
            <a:spLocks noGrp="1"/>
          </p:cNvSpPr>
          <p:nvPr>
            <p:ph type="body" sz="quarter" idx="16" hasCustomPrompt="1"/>
          </p:nvPr>
        </p:nvSpPr>
        <p:spPr>
          <a:xfrm>
            <a:off x="634999" y="3235325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7"/>
          </p:nvPr>
        </p:nvSpPr>
        <p:spPr>
          <a:xfrm>
            <a:off x="634999" y="5187950"/>
            <a:ext cx="2763359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3" name="Shape 753"/>
          <p:cNvSpPr>
            <a:spLocks noGrp="1"/>
          </p:cNvSpPr>
          <p:nvPr>
            <p:ph type="body" sz="quarter" idx="18" hasCustomPrompt="1"/>
          </p:nvPr>
        </p:nvSpPr>
        <p:spPr>
          <a:xfrm>
            <a:off x="634999" y="4887913"/>
            <a:ext cx="2763359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4" name="Shape 754"/>
          <p:cNvSpPr>
            <a:spLocks noGrp="1"/>
          </p:cNvSpPr>
          <p:nvPr>
            <p:ph type="body" sz="quarter" idx="19"/>
          </p:nvPr>
        </p:nvSpPr>
        <p:spPr>
          <a:xfrm>
            <a:off x="3624740" y="3535363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5" name="Shape 755"/>
          <p:cNvSpPr>
            <a:spLocks noGrp="1"/>
          </p:cNvSpPr>
          <p:nvPr>
            <p:ph type="body" sz="quarter" idx="20" hasCustomPrompt="1"/>
          </p:nvPr>
        </p:nvSpPr>
        <p:spPr>
          <a:xfrm>
            <a:off x="3624740" y="3235325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6" name="Shape 756"/>
          <p:cNvSpPr>
            <a:spLocks noGrp="1"/>
          </p:cNvSpPr>
          <p:nvPr>
            <p:ph type="body" sz="quarter" idx="21"/>
          </p:nvPr>
        </p:nvSpPr>
        <p:spPr>
          <a:xfrm>
            <a:off x="3624740" y="5187950"/>
            <a:ext cx="2763360" cy="384335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7" name="Shape 757"/>
          <p:cNvSpPr>
            <a:spLocks noGrp="1"/>
          </p:cNvSpPr>
          <p:nvPr>
            <p:ph type="body" sz="quarter" idx="22" hasCustomPrompt="1"/>
          </p:nvPr>
        </p:nvSpPr>
        <p:spPr>
          <a:xfrm>
            <a:off x="3624740" y="4887913"/>
            <a:ext cx="2763360" cy="375102"/>
          </a:xfrm>
          <a:prstGeom prst="rect">
            <a:avLst/>
          </a:prstGeom>
        </p:spPr>
        <p:txBody>
          <a:bodyPr wrap="square" lIns="71437" tIns="71437" rIns="71437" bIns="71437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9075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789">
            <a:extLst>
              <a:ext uri="{FF2B5EF4-FFF2-40B4-BE49-F238E27FC236}">
                <a16:creationId xmlns:a16="http://schemas.microsoft.com/office/drawing/2014/main" id="{B3A0C695-5F2D-44ED-AEF2-2C942BEE6800}"/>
              </a:ext>
            </a:extLst>
          </p:cNvPr>
          <p:cNvSpPr/>
          <p:nvPr userDrawn="1"/>
        </p:nvSpPr>
        <p:spPr>
          <a:xfrm>
            <a:off x="8806531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8" name="Shape 789">
            <a:extLst>
              <a:ext uri="{FF2B5EF4-FFF2-40B4-BE49-F238E27FC236}">
                <a16:creationId xmlns:a16="http://schemas.microsoft.com/office/drawing/2014/main" id="{93DF7850-DEBC-449A-8B35-DF97C0077390}"/>
              </a:ext>
            </a:extLst>
          </p:cNvPr>
          <p:cNvSpPr/>
          <p:nvPr userDrawn="1"/>
        </p:nvSpPr>
        <p:spPr>
          <a:xfrm>
            <a:off x="6084299" y="1989394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7" name="Shape 789">
            <a:extLst>
              <a:ext uri="{FF2B5EF4-FFF2-40B4-BE49-F238E27FC236}">
                <a16:creationId xmlns:a16="http://schemas.microsoft.com/office/drawing/2014/main" id="{9CEC2070-4D06-41D9-BE04-3C1E65E52BF6}"/>
              </a:ext>
            </a:extLst>
          </p:cNvPr>
          <p:cNvSpPr/>
          <p:nvPr userDrawn="1"/>
        </p:nvSpPr>
        <p:spPr>
          <a:xfrm>
            <a:off x="775619" y="2015999"/>
            <a:ext cx="2790411" cy="2790411"/>
          </a:xfrm>
          <a:prstGeom prst="ellipse">
            <a:avLst/>
          </a:prstGeom>
          <a:solidFill>
            <a:schemeClr val="tx2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7" name="Shape 789"/>
          <p:cNvSpPr/>
          <p:nvPr/>
        </p:nvSpPr>
        <p:spPr>
          <a:xfrm>
            <a:off x="3381599" y="2015999"/>
            <a:ext cx="2790411" cy="2790411"/>
          </a:xfrm>
          <a:prstGeom prst="ellipse">
            <a:avLst/>
          </a:prstGeom>
          <a:solidFill>
            <a:schemeClr val="accent1"/>
          </a:solidFill>
          <a:ln w="50800">
            <a:noFill/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3318688" y="1953197"/>
            <a:ext cx="2788674" cy="2788674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710821" y="1952129"/>
            <a:ext cx="2790937" cy="2790937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602626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8749957" y="1952378"/>
            <a:ext cx="2790411" cy="2790411"/>
          </a:xfrm>
          <a:prstGeom prst="ellipse">
            <a:avLst/>
          </a:prstGeom>
          <a:ln w="50800">
            <a:solidFill>
              <a:schemeClr val="tx1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675557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675557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675557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35" name="Shape 62"/>
          <p:cNvSpPr>
            <a:spLocks noGrp="1"/>
          </p:cNvSpPr>
          <p:nvPr>
            <p:ph type="body" sz="quarter" idx="27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3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671596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4" hasCustomPrompt="1"/>
          </p:nvPr>
        </p:nvSpPr>
        <p:spPr>
          <a:xfrm>
            <a:off x="671596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Graphic Design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671596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Copywriting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671596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Photography</a:t>
            </a:r>
          </a:p>
        </p:txBody>
      </p:sp>
      <p:sp>
        <p:nvSpPr>
          <p:cNvPr id="42" name="Shape 800"/>
          <p:cNvSpPr/>
          <p:nvPr/>
        </p:nvSpPr>
        <p:spPr>
          <a:xfrm>
            <a:off x="3371256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3" name="Shape 801"/>
          <p:cNvSpPr/>
          <p:nvPr/>
        </p:nvSpPr>
        <p:spPr>
          <a:xfrm>
            <a:off x="3371256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4" name="Shape 802"/>
          <p:cNvSpPr/>
          <p:nvPr/>
        </p:nvSpPr>
        <p:spPr>
          <a:xfrm>
            <a:off x="3371256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3367295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Website Design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367295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Experiences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3367295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Management Systems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3367295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E-Commerce</a:t>
            </a:r>
          </a:p>
        </p:txBody>
      </p:sp>
      <p:sp>
        <p:nvSpPr>
          <p:cNvPr id="52" name="Shape 800"/>
          <p:cNvSpPr/>
          <p:nvPr/>
        </p:nvSpPr>
        <p:spPr>
          <a:xfrm>
            <a:off x="615935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3" name="Shape 801"/>
          <p:cNvSpPr/>
          <p:nvPr/>
        </p:nvSpPr>
        <p:spPr>
          <a:xfrm>
            <a:off x="615935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4" name="Shape 802"/>
          <p:cNvSpPr/>
          <p:nvPr/>
        </p:nvSpPr>
        <p:spPr>
          <a:xfrm>
            <a:off x="615935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615538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Strategy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15538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Campaigns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615538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Social Media Training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615538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Reporting &amp; Measurements</a:t>
            </a:r>
          </a:p>
        </p:txBody>
      </p:sp>
      <p:sp>
        <p:nvSpPr>
          <p:cNvPr id="59" name="Shape 800"/>
          <p:cNvSpPr/>
          <p:nvPr/>
        </p:nvSpPr>
        <p:spPr>
          <a:xfrm>
            <a:off x="8938240" y="5206139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0" name="Shape 801"/>
          <p:cNvSpPr/>
          <p:nvPr/>
        </p:nvSpPr>
        <p:spPr>
          <a:xfrm>
            <a:off x="8938240" y="5523795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1" name="Shape 802"/>
          <p:cNvSpPr/>
          <p:nvPr/>
        </p:nvSpPr>
        <p:spPr>
          <a:xfrm>
            <a:off x="8938240" y="5841450"/>
            <a:ext cx="2700400" cy="2"/>
          </a:xfrm>
          <a:prstGeom prst="line">
            <a:avLst/>
          </a:prstGeom>
          <a:ln w="12700">
            <a:solidFill>
              <a:srgbClr val="DCDEE0"/>
            </a:solidFill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000000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solidFill>
                <a:schemeClr val="tx1"/>
              </a:solidFill>
              <a:latin typeface="+mn-lt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45" hasCustomPrompt="1"/>
          </p:nvPr>
        </p:nvSpPr>
        <p:spPr>
          <a:xfrm>
            <a:off x="8934279" y="494540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Content &amp; Creative Support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8934279" y="526739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Interactive Design</a:t>
            </a:r>
          </a:p>
        </p:txBody>
      </p:sp>
      <p:sp>
        <p:nvSpPr>
          <p:cNvPr id="64" name="Text Placeholder 4"/>
          <p:cNvSpPr>
            <a:spLocks noGrp="1"/>
          </p:cNvSpPr>
          <p:nvPr>
            <p:ph type="body" sz="quarter" idx="47" hasCustomPrompt="1"/>
          </p:nvPr>
        </p:nvSpPr>
        <p:spPr>
          <a:xfrm>
            <a:off x="8934279" y="5582374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Branding</a:t>
            </a:r>
          </a:p>
        </p:txBody>
      </p:sp>
      <p:sp>
        <p:nvSpPr>
          <p:cNvPr id="65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8934279" y="5904366"/>
            <a:ext cx="2704826" cy="209190"/>
          </a:xfrm>
          <a:prstGeom prst="rect">
            <a:avLst/>
          </a:prstGeom>
        </p:spPr>
        <p:txBody>
          <a:bodyPr tIns="0" bIns="0" anchor="ctr" anchorCtr="0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Film &amp; Photography</a:t>
            </a:r>
          </a:p>
        </p:txBody>
      </p:sp>
      <p:sp>
        <p:nvSpPr>
          <p:cNvPr id="67" name="Shape 713">
            <a:extLst>
              <a:ext uri="{FF2B5EF4-FFF2-40B4-BE49-F238E27FC236}">
                <a16:creationId xmlns:a16="http://schemas.microsoft.com/office/drawing/2014/main" id="{3420A0EB-9A20-42A8-9D6B-AF9B39BF3D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298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8" name="Shape 713">
            <a:extLst>
              <a:ext uri="{FF2B5EF4-FFF2-40B4-BE49-F238E27FC236}">
                <a16:creationId xmlns:a16="http://schemas.microsoft.com/office/drawing/2014/main" id="{E89FCB71-541F-4CF3-866D-592F34B2DB8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410797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69" name="Shape 713">
            <a:extLst>
              <a:ext uri="{FF2B5EF4-FFF2-40B4-BE49-F238E27FC236}">
                <a16:creationId xmlns:a16="http://schemas.microsoft.com/office/drawing/2014/main" id="{793F781D-61E4-4427-8422-27E9362B404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80406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0" name="Shape 713">
            <a:extLst>
              <a:ext uri="{FF2B5EF4-FFF2-40B4-BE49-F238E27FC236}">
                <a16:creationId xmlns:a16="http://schemas.microsoft.com/office/drawing/2014/main" id="{B278C4D1-C85B-459E-B09D-E62886AAD45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26678" y="3563023"/>
            <a:ext cx="252319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71" name="Shape 68">
            <a:extLst>
              <a:ext uri="{FF2B5EF4-FFF2-40B4-BE49-F238E27FC236}">
                <a16:creationId xmlns:a16="http://schemas.microsoft.com/office/drawing/2014/main" id="{CCCB8BBC-8609-46C1-9347-68A7C61A8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26657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body" sz="quarter" idx="16"/>
          </p:nvPr>
        </p:nvSpPr>
        <p:spPr>
          <a:xfrm>
            <a:off x="8157691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29" name="Shape 829"/>
          <p:cNvSpPr>
            <a:spLocks noGrp="1"/>
          </p:cNvSpPr>
          <p:nvPr>
            <p:ph type="body" sz="quarter" idx="19"/>
          </p:nvPr>
        </p:nvSpPr>
        <p:spPr>
          <a:xfrm>
            <a:off x="4478065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32" name="Shape 832"/>
          <p:cNvSpPr>
            <a:spLocks noGrp="1"/>
          </p:cNvSpPr>
          <p:nvPr>
            <p:ph type="body" sz="quarter" idx="22"/>
          </p:nvPr>
        </p:nvSpPr>
        <p:spPr>
          <a:xfrm>
            <a:off x="859309" y="4772275"/>
            <a:ext cx="3235871" cy="444351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62"/>
          <p:cNvSpPr>
            <a:spLocks noGrp="1"/>
          </p:cNvSpPr>
          <p:nvPr>
            <p:ph type="body" sz="quarter" idx="24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2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Shape 713"/>
          <p:cNvSpPr>
            <a:spLocks noGrp="1"/>
          </p:cNvSpPr>
          <p:nvPr>
            <p:ph type="body" sz="quarter" idx="25" hasCustomPrompt="1"/>
          </p:nvPr>
        </p:nvSpPr>
        <p:spPr>
          <a:xfrm>
            <a:off x="859309" y="4341507"/>
            <a:ext cx="3249086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CONTENT STRATEGY</a:t>
            </a:r>
          </a:p>
        </p:txBody>
      </p:sp>
      <p:sp>
        <p:nvSpPr>
          <p:cNvPr id="25" name="Shape 714"/>
          <p:cNvSpPr>
            <a:spLocks noGrp="1"/>
          </p:cNvSpPr>
          <p:nvPr>
            <p:ph type="body" sz="quarter" idx="26" hasCustomPrompt="1"/>
          </p:nvPr>
        </p:nvSpPr>
        <p:spPr>
          <a:xfrm>
            <a:off x="4476749" y="4341507"/>
            <a:ext cx="3237187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DIGITAL STRATEGY</a:t>
            </a:r>
          </a:p>
        </p:txBody>
      </p:sp>
      <p:sp>
        <p:nvSpPr>
          <p:cNvPr id="26" name="Shape 715"/>
          <p:cNvSpPr>
            <a:spLocks noGrp="1"/>
          </p:cNvSpPr>
          <p:nvPr>
            <p:ph type="body" sz="quarter" idx="27" hasCustomPrompt="1"/>
          </p:nvPr>
        </p:nvSpPr>
        <p:spPr>
          <a:xfrm>
            <a:off x="8157692" y="4341507"/>
            <a:ext cx="3235871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CORPORATE IDENTITY</a:t>
            </a:r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8C3B8378-824A-4999-A698-39FD8638B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03361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2" y="-1"/>
            <a:ext cx="8600203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5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pic>
        <p:nvPicPr>
          <p:cNvPr id="9" name="pasted-image.tiff">
            <a:extLst>
              <a:ext uri="{FF2B5EF4-FFF2-40B4-BE49-F238E27FC236}">
                <a16:creationId xmlns:a16="http://schemas.microsoft.com/office/drawing/2014/main" id="{E3B22785-27CF-4DC0-8685-A95F801BD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501906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12" name="Shape 931">
            <a:extLst>
              <a:ext uri="{FF2B5EF4-FFF2-40B4-BE49-F238E27FC236}">
                <a16:creationId xmlns:a16="http://schemas.microsoft.com/office/drawing/2014/main" id="{99E4EB78-8F72-4EF6-B810-E053B11D736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82436" y="1176139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Shape 68">
            <a:extLst>
              <a:ext uri="{FF2B5EF4-FFF2-40B4-BE49-F238E27FC236}">
                <a16:creationId xmlns:a16="http://schemas.microsoft.com/office/drawing/2014/main" id="{A3C2870A-CAEC-4A23-ABED-B2BA280436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98025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550359D4-4CAE-4A43-AC82-0ECF20C996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433125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me F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/>
          </p:cNvSpPr>
          <p:nvPr>
            <p:ph type="body" sz="quarter" idx="14" hasCustomPrompt="1"/>
          </p:nvPr>
        </p:nvSpPr>
        <p:spPr>
          <a:xfrm>
            <a:off x="755080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Websites Created</a:t>
            </a:r>
          </a:p>
        </p:txBody>
      </p:sp>
      <p:sp>
        <p:nvSpPr>
          <p:cNvPr id="844" name="Shape 844"/>
          <p:cNvSpPr>
            <a:spLocks noGrp="1"/>
          </p:cNvSpPr>
          <p:nvPr>
            <p:ph type="body" sz="quarter" idx="15" hasCustomPrompt="1"/>
          </p:nvPr>
        </p:nvSpPr>
        <p:spPr>
          <a:xfrm>
            <a:off x="4375150" y="4216400"/>
            <a:ext cx="3441700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Apps Launched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sz="quarter" idx="16" hasCustomPrompt="1"/>
          </p:nvPr>
        </p:nvSpPr>
        <p:spPr>
          <a:xfrm>
            <a:off x="7995221" y="4216400"/>
            <a:ext cx="3441701" cy="349702"/>
          </a:xfrm>
          <a:prstGeom prst="rect">
            <a:avLst/>
          </a:prstGeom>
        </p:spPr>
        <p:txBody>
          <a:bodyPr tIns="72000" bIns="0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n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Employee Growth</a:t>
            </a:r>
          </a:p>
        </p:txBody>
      </p:sp>
      <p:sp>
        <p:nvSpPr>
          <p:cNvPr id="846" name="Shape 846"/>
          <p:cNvSpPr>
            <a:spLocks noGrp="1"/>
          </p:cNvSpPr>
          <p:nvPr>
            <p:ph type="body" sz="quarter" idx="17" hasCustomPrompt="1"/>
          </p:nvPr>
        </p:nvSpPr>
        <p:spPr>
          <a:xfrm>
            <a:off x="755080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205</a:t>
            </a:r>
            <a:endParaRPr dirty="0"/>
          </a:p>
        </p:txBody>
      </p:sp>
      <p:sp>
        <p:nvSpPr>
          <p:cNvPr id="847" name="Shape 847"/>
          <p:cNvSpPr>
            <a:spLocks noGrp="1"/>
          </p:cNvSpPr>
          <p:nvPr>
            <p:ph type="body" sz="quarter" idx="18" hasCustomPrompt="1"/>
          </p:nvPr>
        </p:nvSpPr>
        <p:spPr>
          <a:xfrm>
            <a:off x="4375150" y="2641600"/>
            <a:ext cx="3441700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45</a:t>
            </a:r>
            <a:endParaRPr dirty="0"/>
          </a:p>
        </p:txBody>
      </p:sp>
      <p:sp>
        <p:nvSpPr>
          <p:cNvPr id="848" name="Shape 848"/>
          <p:cNvSpPr>
            <a:spLocks noGrp="1"/>
          </p:cNvSpPr>
          <p:nvPr>
            <p:ph type="body" sz="quarter" idx="19" hasCustomPrompt="1"/>
          </p:nvPr>
        </p:nvSpPr>
        <p:spPr>
          <a:xfrm>
            <a:off x="7995221" y="2641600"/>
            <a:ext cx="3441701" cy="163121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000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72%</a:t>
            </a:r>
            <a:endParaRPr dirty="0"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21" hasCustomPrompt="1"/>
          </p:nvPr>
        </p:nvSpPr>
        <p:spPr>
          <a:xfrm>
            <a:off x="9022231" y="6101255"/>
            <a:ext cx="1348446" cy="349702"/>
          </a:xfrm>
          <a:prstGeom prst="rect">
            <a:avLst/>
          </a:prstGeom>
        </p:spPr>
        <p:txBody>
          <a:bodyPr wrap="none" tIns="72000" bIns="0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Total Cost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sz="quarter" idx="22" hasCustomPrompt="1"/>
          </p:nvPr>
        </p:nvSpPr>
        <p:spPr>
          <a:xfrm>
            <a:off x="5390031" y="5820803"/>
            <a:ext cx="3441701" cy="874255"/>
          </a:xfrm>
          <a:prstGeom prst="rect">
            <a:avLst/>
          </a:prstGeom>
        </p:spPr>
        <p:txBody>
          <a:bodyPr tIns="180000" bIns="0" anchor="ctr" anchorCtr="0">
            <a:spAutoFit/>
          </a:bodyPr>
          <a:lstStyle>
            <a:lvl1pPr marL="0" indent="0" algn="r" defTabSz="228600">
              <a:lnSpc>
                <a:spcPct val="90000"/>
              </a:lnSpc>
              <a:spcBef>
                <a:spcPts val="0"/>
              </a:spcBef>
              <a:buSzTx/>
              <a:buNone/>
              <a:defRPr sz="5000" spc="0">
                <a:solidFill>
                  <a:schemeClr val="accent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r>
              <a:rPr lang="en-US" dirty="0"/>
              <a:t>$500,000</a:t>
            </a:r>
          </a:p>
        </p:txBody>
      </p:sp>
      <p:sp>
        <p:nvSpPr>
          <p:cNvPr id="15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6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5196583"/>
            <a:ext cx="12190000" cy="820738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1"/>
              </a:gs>
            </a:gsLst>
            <a:lin ang="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Shape 68">
            <a:extLst>
              <a:ext uri="{FF2B5EF4-FFF2-40B4-BE49-F238E27FC236}">
                <a16:creationId xmlns:a16="http://schemas.microsoft.com/office/drawing/2014/main" id="{30E43671-038E-4A94-8684-E02B51C42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217529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  <a:effectLst/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6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570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59" name="Shape 859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61" name="Shape 861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8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63" name="Shape 863"/>
          <p:cNvSpPr>
            <a:spLocks noGrp="1"/>
          </p:cNvSpPr>
          <p:nvPr>
            <p:ph type="pic" sz="quarter" idx="13"/>
          </p:nvPr>
        </p:nvSpPr>
        <p:spPr>
          <a:xfrm>
            <a:off x="6711950" y="1371600"/>
            <a:ext cx="2959100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20257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0" y="0"/>
            <a:ext cx="7747342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pic>
        <p:nvPicPr>
          <p:cNvPr id="872" name="pasted-image-enhanc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1365250" y="876300"/>
            <a:ext cx="7331847" cy="8680450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873" name="Shape 873"/>
          <p:cNvSpPr>
            <a:spLocks noGrp="1"/>
          </p:cNvSpPr>
          <p:nvPr>
            <p:ph type="pic" sz="quarter" idx="13"/>
          </p:nvPr>
        </p:nvSpPr>
        <p:spPr>
          <a:xfrm>
            <a:off x="2520950" y="1371600"/>
            <a:ext cx="2959101" cy="3945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75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28002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6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87498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94769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79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54265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61536"/>
            <a:ext cx="2741552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2" name="Shape 882"/>
          <p:cNvSpPr>
            <a:spLocks noGrp="1"/>
          </p:cNvSpPr>
          <p:nvPr>
            <p:ph type="body" sz="quarter" idx="22"/>
          </p:nvPr>
        </p:nvSpPr>
        <p:spPr>
          <a:xfrm>
            <a:off x="9114524" y="4521033"/>
            <a:ext cx="27472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7B57EB-9A99-491A-B987-08640843AB99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DA01AD-052F-4B1A-85DA-B9F74CAAFFE7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2BDA44-10DB-4408-A7AF-37D1E4602931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94058758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/>
        </p:nvSpPr>
        <p:spPr>
          <a:xfrm>
            <a:off x="7753047" y="-47919"/>
            <a:ext cx="4444659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904" name="Shape 904"/>
          <p:cNvSpPr>
            <a:spLocks noGrp="1"/>
          </p:cNvSpPr>
          <p:nvPr>
            <p:ph type="title" hasCustomPrompt="1"/>
          </p:nvPr>
        </p:nvSpPr>
        <p:spPr>
          <a:xfrm>
            <a:off x="634999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trike="noStrike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1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4235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17" name="Shape 917"/>
          <p:cNvSpPr>
            <a:spLocks noGrp="1"/>
          </p:cNvSpPr>
          <p:nvPr>
            <p:ph type="pic" sz="quarter" idx="22"/>
          </p:nvPr>
        </p:nvSpPr>
        <p:spPr>
          <a:xfrm>
            <a:off x="4329094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7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Shape 875"/>
          <p:cNvSpPr>
            <a:spLocks noGrp="1"/>
          </p:cNvSpPr>
          <p:nvPr>
            <p:ph type="body" sz="quarter" idx="15" hasCustomPrompt="1"/>
          </p:nvPr>
        </p:nvSpPr>
        <p:spPr>
          <a:xfrm>
            <a:off x="9119612" y="1515302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Shape 876"/>
          <p:cNvSpPr>
            <a:spLocks noGrp="1"/>
          </p:cNvSpPr>
          <p:nvPr>
            <p:ph type="body" sz="quarter" idx="16"/>
          </p:nvPr>
        </p:nvSpPr>
        <p:spPr>
          <a:xfrm>
            <a:off x="9114524" y="1774798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Shape 878"/>
          <p:cNvSpPr>
            <a:spLocks noGrp="1"/>
          </p:cNvSpPr>
          <p:nvPr>
            <p:ph type="body" sz="quarter" idx="18" hasCustomPrompt="1"/>
          </p:nvPr>
        </p:nvSpPr>
        <p:spPr>
          <a:xfrm>
            <a:off x="9119612" y="2882069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Shape 879"/>
          <p:cNvSpPr>
            <a:spLocks noGrp="1"/>
          </p:cNvSpPr>
          <p:nvPr>
            <p:ph type="body" sz="quarter" idx="19"/>
          </p:nvPr>
        </p:nvSpPr>
        <p:spPr>
          <a:xfrm>
            <a:off x="9114524" y="3141565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Shape 881"/>
          <p:cNvSpPr>
            <a:spLocks noGrp="1"/>
          </p:cNvSpPr>
          <p:nvPr>
            <p:ph type="body" sz="quarter" idx="21" hasCustomPrompt="1"/>
          </p:nvPr>
        </p:nvSpPr>
        <p:spPr>
          <a:xfrm>
            <a:off x="9119612" y="4248836"/>
            <a:ext cx="2728878" cy="2794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trike="noStrike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2"/>
          <p:cNvSpPr>
            <a:spLocks noGrp="1"/>
          </p:cNvSpPr>
          <p:nvPr>
            <p:ph type="body" sz="quarter" idx="23"/>
          </p:nvPr>
        </p:nvSpPr>
        <p:spPr>
          <a:xfrm>
            <a:off x="9114524" y="4508333"/>
            <a:ext cx="2734576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F1BFE4-8379-45C1-B023-80787D2946B6}"/>
              </a:ext>
            </a:extLst>
          </p:cNvPr>
          <p:cNvSpPr/>
          <p:nvPr userDrawn="1"/>
        </p:nvSpPr>
        <p:spPr>
          <a:xfrm>
            <a:off x="8355930" y="4112384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C9ABB42-DA83-4967-A478-CCF8B2AABFF8}"/>
              </a:ext>
            </a:extLst>
          </p:cNvPr>
          <p:cNvSpPr/>
          <p:nvPr userDrawn="1"/>
        </p:nvSpPr>
        <p:spPr>
          <a:xfrm>
            <a:off x="8355930" y="2745616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ACE9187-4EC7-408A-93F2-9513C8E2D12A}"/>
              </a:ext>
            </a:extLst>
          </p:cNvPr>
          <p:cNvSpPr/>
          <p:nvPr userDrawn="1"/>
        </p:nvSpPr>
        <p:spPr>
          <a:xfrm>
            <a:off x="8355930" y="1353889"/>
            <a:ext cx="642591" cy="642591"/>
          </a:xfrm>
          <a:prstGeom prst="ellipse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8" name="Shape 240">
            <a:extLst>
              <a:ext uri="{FF2B5EF4-FFF2-40B4-BE49-F238E27FC236}">
                <a16:creationId xmlns:a16="http://schemas.microsoft.com/office/drawing/2014/main" id="{CE00212F-3169-456A-9848-C338CF91B44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5000" y="3995426"/>
            <a:ext cx="3196771" cy="2100574"/>
          </a:xfrm>
          <a:prstGeom prst="rect">
            <a:avLst/>
          </a:prstGeom>
        </p:spPr>
        <p:txBody>
          <a:bodyPr numCol="1" spcCol="1091948"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600" b="1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91440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Tx/>
              <a:buFont typeface="Segoe UI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285750" indent="-285750">
              <a:lnSpc>
                <a:spcPct val="130000"/>
              </a:lnSpc>
              <a:spcBef>
                <a:spcPts val="0"/>
              </a:spcBef>
              <a:buSzTx/>
              <a:buFont typeface="Segoe UI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  <a:lvl6pPr marL="118872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6pPr>
            <a:lvl7pPr marL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7pPr>
            <a:lvl8pPr marL="146304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8pPr>
            <a:lvl9pPr marL="1828800">
              <a:spcBef>
                <a:spcPts val="600"/>
              </a:spcBef>
              <a:spcAft>
                <a:spcPts val="0"/>
              </a:spcAft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7"/>
            <a:r>
              <a:rPr lang="en-US" dirty="0"/>
              <a:t>Fourth level</a:t>
            </a:r>
          </a:p>
          <a:p>
            <a:pPr lvl="8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00192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2491860" y="1569165"/>
            <a:ext cx="2352032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5" name="Shape 945"/>
          <p:cNvSpPr>
            <a:spLocks noGrp="1"/>
          </p:cNvSpPr>
          <p:nvPr>
            <p:ph type="pic" sz="quarter" idx="13"/>
          </p:nvPr>
        </p:nvSpPr>
        <p:spPr>
          <a:xfrm>
            <a:off x="1848180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7348110" y="1569165"/>
            <a:ext cx="2352031" cy="4795751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47" name="Shape 947"/>
          <p:cNvSpPr>
            <a:spLocks noGrp="1"/>
          </p:cNvSpPr>
          <p:nvPr>
            <p:ph type="pic" sz="quarter" idx="14"/>
          </p:nvPr>
        </p:nvSpPr>
        <p:spPr>
          <a:xfrm>
            <a:off x="6704429" y="2941542"/>
            <a:ext cx="3629177" cy="2050997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4635945" y="7694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52" name="Shape 952"/>
          <p:cNvSpPr>
            <a:spLocks noGrp="1"/>
          </p:cNvSpPr>
          <p:nvPr>
            <p:ph type="pic" sz="quarter" idx="16"/>
          </p:nvPr>
        </p:nvSpPr>
        <p:spPr>
          <a:xfrm>
            <a:off x="3836798" y="2473316"/>
            <a:ext cx="4505723" cy="2546369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7"/>
          </p:nvPr>
        </p:nvSpPr>
        <p:spPr>
          <a:xfrm>
            <a:off x="3643610" y="5597525"/>
            <a:ext cx="489208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hape 62"/>
          <p:cNvSpPr>
            <a:spLocks noGrp="1"/>
          </p:cNvSpPr>
          <p:nvPr>
            <p:ph type="body" sz="quarter" idx="18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4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Shape 68">
            <a:extLst>
              <a:ext uri="{FF2B5EF4-FFF2-40B4-BE49-F238E27FC236}">
                <a16:creationId xmlns:a16="http://schemas.microsoft.com/office/drawing/2014/main" id="{41C9355D-ACE0-4E58-94C5-F87594F39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192448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+ Text + Ap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661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1" name="Shape 961"/>
          <p:cNvSpPr>
            <a:spLocks noGrp="1"/>
          </p:cNvSpPr>
          <p:nvPr>
            <p:ph type="pic" sz="quarter" idx="13"/>
          </p:nvPr>
        </p:nvSpPr>
        <p:spPr>
          <a:xfrm>
            <a:off x="4358392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4008" y="984768"/>
            <a:ext cx="2397502" cy="4888465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3" name="Shape 963"/>
          <p:cNvSpPr>
            <a:spLocks noGrp="1"/>
          </p:cNvSpPr>
          <p:nvPr>
            <p:ph type="pic" sz="quarter" idx="14"/>
          </p:nvPr>
        </p:nvSpPr>
        <p:spPr>
          <a:xfrm>
            <a:off x="1295783" y="1578761"/>
            <a:ext cx="2090633" cy="3699322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96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008" y="451972"/>
            <a:ext cx="2920111" cy="5954056"/>
          </a:xfrm>
          <a:prstGeom prst="rect">
            <a:avLst/>
          </a:prstGeom>
          <a:ln w="12700">
            <a:miter lim="400000"/>
          </a:ln>
          <a:effectLst>
            <a:outerShdw blurRad="1270000" dist="635000" dir="3300000" rotWithShape="0">
              <a:srgbClr val="000000">
                <a:alpha val="24538"/>
              </a:srgbClr>
            </a:outerShdw>
          </a:effectLst>
        </p:spPr>
      </p:pic>
      <p:sp>
        <p:nvSpPr>
          <p:cNvPr id="966" name="Shape 966"/>
          <p:cNvSpPr>
            <a:spLocks noGrp="1"/>
          </p:cNvSpPr>
          <p:nvPr>
            <p:ph type="pic" sz="quarter" idx="15"/>
          </p:nvPr>
        </p:nvSpPr>
        <p:spPr>
          <a:xfrm>
            <a:off x="2598867" y="1175445"/>
            <a:ext cx="2546350" cy="45057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67" name="Shape 967"/>
          <p:cNvSpPr>
            <a:spLocks noGrp="1"/>
          </p:cNvSpPr>
          <p:nvPr>
            <p:ph type="title" hasCustomPrompt="1"/>
          </p:nvPr>
        </p:nvSpPr>
        <p:spPr>
          <a:xfrm>
            <a:off x="7747341" y="1576151"/>
            <a:ext cx="2921001" cy="2259250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68" name="Shape 968"/>
          <p:cNvSpPr>
            <a:spLocks noGrp="1"/>
          </p:cNvSpPr>
          <p:nvPr>
            <p:ph type="body" sz="quarter" idx="1"/>
          </p:nvPr>
        </p:nvSpPr>
        <p:spPr>
          <a:xfrm>
            <a:off x="7747341" y="4345781"/>
            <a:ext cx="2921001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1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70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/>
          <p:nvPr/>
        </p:nvSpPr>
        <p:spPr>
          <a:xfrm>
            <a:off x="4191000" y="0"/>
            <a:ext cx="8001001" cy="6855074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 sz="1600" dirty="0">
              <a:latin typeface="Segoe UI" panose="020B0604020202020204" pitchFamily="34" charset="-128"/>
              <a:ea typeface="Segoe UI" panose="020B0604020202020204" pitchFamily="34" charset="-128"/>
              <a:cs typeface="Segoe UI" panose="020B0604020202020204" pitchFamily="34" charset="-128"/>
            </a:endParaRPr>
          </a:p>
        </p:txBody>
      </p:sp>
      <p:sp>
        <p:nvSpPr>
          <p:cNvPr id="1014" name="Shape 1014"/>
          <p:cNvSpPr>
            <a:spLocks noGrp="1"/>
          </p:cNvSpPr>
          <p:nvPr>
            <p:ph type="title" hasCustomPrompt="1"/>
          </p:nvPr>
        </p:nvSpPr>
        <p:spPr>
          <a:xfrm>
            <a:off x="634999" y="191157"/>
            <a:ext cx="2921001" cy="3644244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square" tIns="180000" bIns="0" anchor="b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16" name="Shape 1016"/>
          <p:cNvSpPr>
            <a:spLocks noGrp="1"/>
          </p:cNvSpPr>
          <p:nvPr>
            <p:ph type="body" sz="quarter" idx="1"/>
          </p:nvPr>
        </p:nvSpPr>
        <p:spPr>
          <a:xfrm>
            <a:off x="635000" y="4345781"/>
            <a:ext cx="2921000" cy="205501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pic>
        <p:nvPicPr>
          <p:cNvPr id="101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1665" y="1259281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Shape 1018"/>
          <p:cNvSpPr>
            <a:spLocks noGrp="1"/>
          </p:cNvSpPr>
          <p:nvPr>
            <p:ph type="pic" sz="half" idx="13"/>
          </p:nvPr>
        </p:nvSpPr>
        <p:spPr>
          <a:xfrm>
            <a:off x="5474443" y="1512484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089298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+ Text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985" y="1369392"/>
            <a:ext cx="6633371" cy="4020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Shape 1028"/>
          <p:cNvSpPr>
            <a:spLocks noGrp="1"/>
          </p:cNvSpPr>
          <p:nvPr>
            <p:ph type="pic" sz="quarter" idx="13"/>
          </p:nvPr>
        </p:nvSpPr>
        <p:spPr>
          <a:xfrm>
            <a:off x="1356341" y="1603983"/>
            <a:ext cx="5053607" cy="3158505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29" name="Shape 1029"/>
          <p:cNvSpPr>
            <a:spLocks noGrp="1"/>
          </p:cNvSpPr>
          <p:nvPr>
            <p:ph type="body" sz="quarter" idx="14" hasCustomPrompt="1"/>
          </p:nvPr>
        </p:nvSpPr>
        <p:spPr>
          <a:xfrm>
            <a:off x="8387088" y="1618525"/>
            <a:ext cx="3178678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0" name="Shape 1030"/>
          <p:cNvSpPr>
            <a:spLocks noGrp="1"/>
          </p:cNvSpPr>
          <p:nvPr>
            <p:ph type="body" sz="quarter" idx="15"/>
          </p:nvPr>
        </p:nvSpPr>
        <p:spPr>
          <a:xfrm>
            <a:off x="8382000" y="1878022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1" name="Shape 1031"/>
          <p:cNvSpPr>
            <a:spLocks noGrp="1"/>
          </p:cNvSpPr>
          <p:nvPr>
            <p:ph type="body" sz="quarter" idx="16" hasCustomPrompt="1"/>
          </p:nvPr>
        </p:nvSpPr>
        <p:spPr>
          <a:xfrm>
            <a:off x="8392176" y="3175793"/>
            <a:ext cx="3173590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2" name="Shape 1032"/>
          <p:cNvSpPr>
            <a:spLocks noGrp="1"/>
          </p:cNvSpPr>
          <p:nvPr>
            <p:ph type="body" sz="quarter" idx="17"/>
          </p:nvPr>
        </p:nvSpPr>
        <p:spPr>
          <a:xfrm>
            <a:off x="8387088" y="3435289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33" name="Shape 1033"/>
          <p:cNvSpPr>
            <a:spLocks noGrp="1"/>
          </p:cNvSpPr>
          <p:nvPr>
            <p:ph type="body" sz="quarter" idx="18" hasCustomPrompt="1"/>
          </p:nvPr>
        </p:nvSpPr>
        <p:spPr>
          <a:xfrm>
            <a:off x="8397264" y="4733060"/>
            <a:ext cx="3158326" cy="2785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z="1500" spc="225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4" name="Shape 1034"/>
          <p:cNvSpPr>
            <a:spLocks noGrp="1"/>
          </p:cNvSpPr>
          <p:nvPr>
            <p:ph type="body" sz="quarter" idx="19"/>
          </p:nvPr>
        </p:nvSpPr>
        <p:spPr>
          <a:xfrm>
            <a:off x="8392176" y="4992556"/>
            <a:ext cx="3173590" cy="920019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20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7C57C64-AC74-4689-9AA7-A6666797C8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4418" y="2807953"/>
            <a:ext cx="272382" cy="375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E98E431-8629-4130-8ADF-D3D61D7E9D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1269736"/>
            <a:ext cx="337937" cy="28966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A61D802-47F4-42CA-BD6C-D9519FA810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2176" y="4405299"/>
            <a:ext cx="327761" cy="3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1865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47" name="macbook-pro-retin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0058" y="1979407"/>
            <a:ext cx="7159670" cy="4339439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Shape 1048"/>
          <p:cNvSpPr>
            <a:spLocks noGrp="1"/>
          </p:cNvSpPr>
          <p:nvPr>
            <p:ph type="pic" sz="half" idx="14"/>
          </p:nvPr>
        </p:nvSpPr>
        <p:spPr>
          <a:xfrm>
            <a:off x="2272835" y="2232610"/>
            <a:ext cx="5454566" cy="3409104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4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4497" y="2322078"/>
            <a:ext cx="2650462" cy="3996767"/>
          </a:xfrm>
          <a:prstGeom prst="rect">
            <a:avLst/>
          </a:prstGeom>
          <a:ln w="12700">
            <a:miter lim="400000"/>
          </a:ln>
          <a:effectLst>
            <a:reflection stA="7585" endPos="40000" dir="5400000" sy="-100000" algn="bl" rotWithShape="0"/>
          </a:effectLst>
        </p:spPr>
      </p:pic>
      <p:sp>
        <p:nvSpPr>
          <p:cNvPr id="1050" name="Shape 1050"/>
          <p:cNvSpPr>
            <a:spLocks noGrp="1"/>
          </p:cNvSpPr>
          <p:nvPr>
            <p:ph type="pic" sz="quarter" idx="15"/>
          </p:nvPr>
        </p:nvSpPr>
        <p:spPr>
          <a:xfrm>
            <a:off x="7389430" y="2746645"/>
            <a:ext cx="2358638" cy="314485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pic>
        <p:nvPicPr>
          <p:cNvPr id="105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0637" y="3396361"/>
            <a:ext cx="1433305" cy="2922485"/>
          </a:xfrm>
          <a:prstGeom prst="rect">
            <a:avLst/>
          </a:prstGeom>
          <a:ln w="12700">
            <a:miter lim="400000"/>
          </a:ln>
          <a:effectLst>
            <a:reflection stA="6585" endPos="40000" dir="5400000" sy="-100000" algn="bl" rotWithShape="0"/>
          </a:effectLst>
        </p:spPr>
      </p:pic>
      <p:sp>
        <p:nvSpPr>
          <p:cNvPr id="1052" name="Shape 1052"/>
          <p:cNvSpPr>
            <a:spLocks noGrp="1"/>
          </p:cNvSpPr>
          <p:nvPr>
            <p:ph type="pic" sz="quarter" idx="16"/>
          </p:nvPr>
        </p:nvSpPr>
        <p:spPr>
          <a:xfrm>
            <a:off x="8930043" y="3751810"/>
            <a:ext cx="1249758" cy="2211500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D7B3A179-381D-437C-A11C-973BF9312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686135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/>
        </p:nvSpPr>
        <p:spPr>
          <a:xfrm>
            <a:off x="6096000" y="2137097"/>
            <a:ext cx="5459742" cy="4088905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508000" tIns="508000" rIns="508000" bIns="508000"/>
          <a:lstStyle/>
          <a:p>
            <a:pPr algn="l">
              <a:defRPr sz="4000">
                <a:solidFill>
                  <a:srgbClr val="FFFFFF"/>
                </a:solidFill>
              </a:defRPr>
            </a:pPr>
            <a:endParaRPr sz="2000" dirty="0"/>
          </a:p>
        </p:txBody>
      </p:sp>
      <p:sp>
        <p:nvSpPr>
          <p:cNvPr id="1063" name="Shape 1063"/>
          <p:cNvSpPr>
            <a:spLocks noGrp="1"/>
          </p:cNvSpPr>
          <p:nvPr>
            <p:ph type="pic" sz="half" idx="14"/>
          </p:nvPr>
        </p:nvSpPr>
        <p:spPr>
          <a:xfrm>
            <a:off x="636259" y="2137147"/>
            <a:ext cx="5459742" cy="40888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064" name="Shape 1064"/>
          <p:cNvSpPr>
            <a:spLocks noGrp="1"/>
          </p:cNvSpPr>
          <p:nvPr>
            <p:ph type="body" sz="quarter" idx="1"/>
          </p:nvPr>
        </p:nvSpPr>
        <p:spPr>
          <a:xfrm>
            <a:off x="6731000" y="3413447"/>
            <a:ext cx="4189743" cy="221327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0" indent="1143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2pPr>
            <a:lvl3pPr marL="0" indent="2286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3pPr>
            <a:lvl4pPr marL="0" indent="3429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4pPr>
            <a:lvl5pPr marL="0" indent="457200">
              <a:lnSpc>
                <a:spcPct val="130000"/>
              </a:lnSpc>
              <a:spcBef>
                <a:spcPts val="0"/>
              </a:spcBef>
              <a:buSzTx/>
              <a:buNone/>
              <a:defRPr sz="1500"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65" name="Shape 1065"/>
          <p:cNvSpPr>
            <a:spLocks noGrp="1"/>
          </p:cNvSpPr>
          <p:nvPr>
            <p:ph type="body" sz="quarter" idx="15" hasCustomPrompt="1"/>
          </p:nvPr>
        </p:nvSpPr>
        <p:spPr>
          <a:xfrm>
            <a:off x="6730999" y="2772097"/>
            <a:ext cx="4189743" cy="3693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6" name="Shape 1066"/>
          <p:cNvSpPr>
            <a:spLocks noGrp="1"/>
          </p:cNvSpPr>
          <p:nvPr>
            <p:ph type="body" sz="quarter" idx="16" hasCustomPrompt="1"/>
          </p:nvPr>
        </p:nvSpPr>
        <p:spPr>
          <a:xfrm>
            <a:off x="2702588" y="3413447"/>
            <a:ext cx="1467068" cy="163121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defTabSz="228600">
              <a:spcBef>
                <a:spcPts val="0"/>
              </a:spcBef>
              <a:buSzTx/>
              <a:buNone/>
              <a:tabLst>
                <a:tab pos="177800" algn="l"/>
                <a:tab pos="355600" algn="l"/>
                <a:tab pos="533400" algn="l"/>
                <a:tab pos="711200" algn="l"/>
                <a:tab pos="889000" algn="l"/>
                <a:tab pos="1066800" algn="l"/>
                <a:tab pos="1244600" algn="l"/>
                <a:tab pos="1422400" algn="l"/>
                <a:tab pos="1600200" algn="l"/>
                <a:tab pos="1778000" algn="l"/>
                <a:tab pos="1955800" algn="l"/>
                <a:tab pos="2133600" algn="l"/>
              </a:tabLst>
              <a:defRPr sz="10000">
                <a:solidFill>
                  <a:schemeClr val="accent1"/>
                </a:solidFill>
                <a:latin typeface="Segoe UI" panose="00000500000000000000" pitchFamily="2" charset="0"/>
                <a:ea typeface="Segoe UI"/>
                <a:cs typeface="Segoe UI" panose="020B0604020202020204" pitchFamily="34" charset="0"/>
                <a:sym typeface="Segoe UI"/>
              </a:defRPr>
            </a:lvl1pPr>
          </a:lstStyle>
          <a:p>
            <a:r>
              <a:rPr lang="en-US" dirty="0"/>
              <a:t></a:t>
            </a:r>
          </a:p>
        </p:txBody>
      </p:sp>
      <p:sp>
        <p:nvSpPr>
          <p:cNvPr id="11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2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8">
            <a:extLst>
              <a:ext uri="{FF2B5EF4-FFF2-40B4-BE49-F238E27FC236}">
                <a16:creationId xmlns:a16="http://schemas.microsoft.com/office/drawing/2014/main" id="{0A8BFBC8-594B-405C-A1AD-A2C1A48E45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70223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3B14F3-D951-4ACE-8D25-C705AE746ABE}"/>
              </a:ext>
            </a:extLst>
          </p:cNvPr>
          <p:cNvGrpSpPr/>
          <p:nvPr userDrawn="1"/>
        </p:nvGrpSpPr>
        <p:grpSpPr>
          <a:xfrm>
            <a:off x="-27701" y="-1"/>
            <a:ext cx="7876302" cy="6858001"/>
            <a:chOff x="-27702" y="-1"/>
            <a:chExt cx="8600203" cy="68580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EF8BC-D562-46A0-821C-6C3B7910AE6F}"/>
                </a:ext>
              </a:extLst>
            </p:cNvPr>
            <p:cNvSpPr/>
            <p:nvPr userDrawn="1"/>
          </p:nvSpPr>
          <p:spPr>
            <a:xfrm>
              <a:off x="-27702" y="-1"/>
              <a:ext cx="2779476" cy="685800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FC6DAA1D-A6F8-4567-BE09-836FE5409167}"/>
                </a:ext>
              </a:extLst>
            </p:cNvPr>
            <p:cNvSpPr/>
            <p:nvPr userDrawn="1"/>
          </p:nvSpPr>
          <p:spPr>
            <a:xfrm rot="10800000">
              <a:off x="2628583" y="0"/>
              <a:ext cx="5943918" cy="3581400"/>
            </a:xfrm>
            <a:prstGeom prst="triangle">
              <a:avLst>
                <a:gd name="adj" fmla="val 4948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1EFC99F2-38AB-46A8-B0E9-128FE7748F20}"/>
                </a:ext>
              </a:extLst>
            </p:cNvPr>
            <p:cNvSpPr/>
            <p:nvPr userDrawn="1"/>
          </p:nvSpPr>
          <p:spPr>
            <a:xfrm>
              <a:off x="2636282" y="0"/>
              <a:ext cx="5736034" cy="6858000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12" name="Shape 68">
            <a:extLst>
              <a:ext uri="{FF2B5EF4-FFF2-40B4-BE49-F238E27FC236}">
                <a16:creationId xmlns:a16="http://schemas.microsoft.com/office/drawing/2014/main" id="{10B61D06-A906-402B-A4AE-C7DF24E0F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287" y="2733119"/>
            <a:ext cx="4216370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8BD8DB9-B8B8-4EE5-8280-0953EAF8BD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286" y="4812420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macbook-pro-retina.png">
            <a:extLst>
              <a:ext uri="{FF2B5EF4-FFF2-40B4-BE49-F238E27FC236}">
                <a16:creationId xmlns:a16="http://schemas.microsoft.com/office/drawing/2014/main" id="{0DFB3507-4803-419B-8CA4-F5E9514A0E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5729446" y="1628025"/>
            <a:ext cx="6456342" cy="391315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028">
            <a:extLst>
              <a:ext uri="{FF2B5EF4-FFF2-40B4-BE49-F238E27FC236}">
                <a16:creationId xmlns:a16="http://schemas.microsoft.com/office/drawing/2014/main" id="{D529FAB6-B7E7-4EF3-ABFB-07A17464B2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751" y="1865462"/>
            <a:ext cx="4918737" cy="3074211"/>
          </a:xfrm>
          <a:prstGeom prst="rect">
            <a:avLst/>
          </a:prstGeom>
          <a:solidFill>
            <a:schemeClr val="tx1"/>
          </a:solidFill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991553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>
            <a:spLocks noGrp="1"/>
          </p:cNvSpPr>
          <p:nvPr>
            <p:ph type="body" sz="quarter" idx="14" hasCustomPrompt="1"/>
          </p:nvPr>
        </p:nvSpPr>
        <p:spPr>
          <a:xfrm>
            <a:off x="14310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7" name="Shape 1077"/>
          <p:cNvSpPr>
            <a:spLocks noGrp="1"/>
          </p:cNvSpPr>
          <p:nvPr>
            <p:ph type="body" sz="quarter" idx="15" hasCustomPrompt="1"/>
          </p:nvPr>
        </p:nvSpPr>
        <p:spPr>
          <a:xfrm>
            <a:off x="784457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78" name="Shape 1078"/>
          <p:cNvSpPr>
            <a:spLocks noGrp="1"/>
          </p:cNvSpPr>
          <p:nvPr>
            <p:ph type="body" sz="quarter" idx="16" hasCustomPrompt="1"/>
          </p:nvPr>
        </p:nvSpPr>
        <p:spPr>
          <a:xfrm>
            <a:off x="78445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@rework on Instagram</a:t>
            </a:r>
            <a:br>
              <a:rPr lang="en-US" dirty="0"/>
            </a:br>
            <a:r>
              <a:rPr lang="en-US" dirty="0"/>
              <a:t>Give us a + on Google Plus</a:t>
            </a:r>
            <a:br>
              <a:rPr lang="en-US" dirty="0"/>
            </a:br>
            <a:r>
              <a:rPr lang="en-US" dirty="0"/>
              <a:t>Like us on Facebook</a:t>
            </a:r>
            <a:endParaRPr dirty="0"/>
          </a:p>
        </p:txBody>
      </p:sp>
      <p:sp>
        <p:nvSpPr>
          <p:cNvPr id="1079" name="Shape 1079"/>
          <p:cNvSpPr>
            <a:spLocks noGrp="1"/>
          </p:cNvSpPr>
          <p:nvPr>
            <p:ph type="body" sz="quarter" idx="17" hasCustomPrompt="1"/>
          </p:nvPr>
        </p:nvSpPr>
        <p:spPr>
          <a:xfrm>
            <a:off x="1431073" y="3667447"/>
            <a:ext cx="2916354" cy="1715506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is-I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it-IT" dirty="0"/>
              <a:t>Phone: +90 097-788-7676</a:t>
            </a:r>
          </a:p>
          <a:p>
            <a:r>
              <a:rPr lang="it-IT" dirty="0"/>
              <a:t>Fax: +90 097-788-7676</a:t>
            </a:r>
            <a:endParaRPr dirty="0"/>
          </a:p>
        </p:txBody>
      </p:sp>
      <p:sp>
        <p:nvSpPr>
          <p:cNvPr id="1080" name="Shape 1080"/>
          <p:cNvSpPr>
            <a:spLocks noGrp="1"/>
          </p:cNvSpPr>
          <p:nvPr>
            <p:ph type="body" sz="quarter" idx="18" hasCustomPrompt="1"/>
          </p:nvPr>
        </p:nvSpPr>
        <p:spPr>
          <a:xfrm>
            <a:off x="4637823" y="3216597"/>
            <a:ext cx="29163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anchor="t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pc="270">
                <a:solidFill>
                  <a:schemeClr val="bg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1" name="Shape 1081"/>
          <p:cNvSpPr>
            <a:spLocks noGrp="1"/>
          </p:cNvSpPr>
          <p:nvPr>
            <p:ph type="body" sz="quarter" idx="19" hasCustomPrompt="1"/>
          </p:nvPr>
        </p:nvSpPr>
        <p:spPr>
          <a:xfrm>
            <a:off x="4637823" y="3667447"/>
            <a:ext cx="2916354" cy="1715505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 typeface="Segoe UI" charset="0"/>
              <a:buNone/>
              <a:defRPr lang="en-US" sz="1500" u="none" baseline="0" smtClean="0">
                <a:solidFill>
                  <a:schemeClr val="tx1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3200 Sepulveda </a:t>
            </a:r>
            <a:r>
              <a:rPr lang="en-US" dirty="0" err="1"/>
              <a:t>Blvd.Manhattan</a:t>
            </a:r>
            <a:r>
              <a:rPr lang="en-US" dirty="0"/>
              <a:t> </a:t>
            </a:r>
            <a:r>
              <a:rPr lang="en-US" dirty="0" err="1"/>
              <a:t>Beach,CA</a:t>
            </a:r>
            <a:r>
              <a:rPr lang="en-US" dirty="0"/>
              <a:t> 90266, USA</a:t>
            </a:r>
            <a:endParaRPr dirty="0"/>
          </a:p>
        </p:txBody>
      </p:sp>
      <p:sp>
        <p:nvSpPr>
          <p:cNvPr id="12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Shape 68">
            <a:extLst>
              <a:ext uri="{FF2B5EF4-FFF2-40B4-BE49-F238E27FC236}">
                <a16:creationId xmlns:a16="http://schemas.microsoft.com/office/drawing/2014/main" id="{32C1DBBF-7D68-4DE6-B05C-05B09A7C9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4391808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8353" y="1300957"/>
            <a:ext cx="4255294" cy="4256088"/>
          </a:xfrm>
          <a:prstGeom prst="ellipse">
            <a:avLst/>
          </a:prstGeom>
          <a:solidFill>
            <a:schemeClr val="tx1"/>
          </a:solidFill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anchor="ctr" anchorCtr="0"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317500" indent="0" algn="ctr">
              <a:buNone/>
              <a:defRPr sz="5000">
                <a:latin typeface="+mj-lt"/>
              </a:defRPr>
            </a:lvl2pPr>
            <a:lvl3pPr marL="635000" indent="0" algn="ctr">
              <a:buNone/>
              <a:defRPr sz="5000">
                <a:latin typeface="+mj-lt"/>
              </a:defRPr>
            </a:lvl3pPr>
            <a:lvl4pPr marL="952500" indent="0" algn="ctr">
              <a:buNone/>
              <a:defRPr sz="5000">
                <a:latin typeface="+mj-lt"/>
              </a:defRPr>
            </a:lvl4pPr>
            <a:lvl5pPr marL="1270000" indent="0" algn="ctr">
              <a:buNone/>
              <a:defRPr sz="5000">
                <a:latin typeface="+mj-lt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29696163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rea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68353" y="1300957"/>
            <a:ext cx="4255294" cy="42560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63500" dir="5400000" algn="ctr" rotWithShape="0">
              <a:srgbClr val="000000">
                <a:alpha val="25000"/>
              </a:srgbClr>
            </a:outerShdw>
          </a:effectLst>
        </p:spPr>
        <p:txBody>
          <a:bodyPr wrap="none" lIns="0" tIns="0" rIns="0" bIns="0" anchor="ctr" anchorCtr="0"/>
          <a:lstStyle>
            <a:lvl1pPr marL="0" indent="0" algn="ctr">
              <a:buNone/>
              <a:defRPr sz="6600">
                <a:solidFill>
                  <a:schemeClr val="bg1"/>
                </a:solidFill>
                <a:latin typeface="+mj-lt"/>
                <a:ea typeface="Segoe UI" panose="020B0604020202020204" pitchFamily="34" charset="-128"/>
                <a:cs typeface="Segoe UI" panose="020B0604020202020204" pitchFamily="34" charset="0"/>
              </a:defRPr>
            </a:lvl1pPr>
            <a:lvl2pPr marL="317500" indent="0" algn="ctr">
              <a:buNone/>
              <a:defRPr sz="5000">
                <a:latin typeface="+mj-lt"/>
              </a:defRPr>
            </a:lvl2pPr>
            <a:lvl3pPr marL="635000" indent="0" algn="ctr">
              <a:buNone/>
              <a:defRPr sz="5000">
                <a:latin typeface="+mj-lt"/>
              </a:defRPr>
            </a:lvl3pPr>
            <a:lvl4pPr marL="952500" indent="0" algn="ctr">
              <a:buNone/>
              <a:defRPr sz="5000">
                <a:latin typeface="+mj-lt"/>
              </a:defRPr>
            </a:lvl4pPr>
            <a:lvl5pPr marL="1270000" indent="0" algn="ctr">
              <a:buNone/>
              <a:defRPr sz="5000">
                <a:latin typeface="+mj-lt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523880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908FC-7F72-47F0-9D7B-E00025A90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B1321-4D98-43F9-97F2-B5666A1B27D6}"/>
              </a:ext>
            </a:extLst>
          </p:cNvPr>
          <p:cNvGrpSpPr/>
          <p:nvPr userDrawn="1"/>
        </p:nvGrpSpPr>
        <p:grpSpPr>
          <a:xfrm>
            <a:off x="2149070" y="1345361"/>
            <a:ext cx="1340670" cy="1435640"/>
            <a:chOff x="3143224" y="1772081"/>
            <a:chExt cx="1340670" cy="14356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3BFB89-FF3A-4C39-BB86-E837613A71EA}"/>
                </a:ext>
              </a:extLst>
            </p:cNvPr>
            <p:cNvSpPr txBox="1"/>
            <p:nvPr userDrawn="1"/>
          </p:nvSpPr>
          <p:spPr>
            <a:xfrm>
              <a:off x="314322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Package Selection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AB11242-6561-4519-9371-2F6781454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31778" y="1772081"/>
              <a:ext cx="963562" cy="76868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91F75C-C2C7-4DE9-9F7C-3CA9D39341F8}"/>
              </a:ext>
            </a:extLst>
          </p:cNvPr>
          <p:cNvGrpSpPr/>
          <p:nvPr userDrawn="1"/>
        </p:nvGrpSpPr>
        <p:grpSpPr>
          <a:xfrm>
            <a:off x="3600532" y="1290519"/>
            <a:ext cx="1747070" cy="1492775"/>
            <a:chOff x="5307857" y="1717239"/>
            <a:chExt cx="1747070" cy="1492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93A1E9-6AA4-41D3-A22F-1273121EBF8C}"/>
                </a:ext>
              </a:extLst>
            </p:cNvPr>
            <p:cNvSpPr txBox="1"/>
            <p:nvPr userDrawn="1"/>
          </p:nvSpPr>
          <p:spPr>
            <a:xfrm>
              <a:off x="5307857" y="2590357"/>
              <a:ext cx="17470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Content Management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26CD2E1-DB1D-4BD7-81B3-208377809E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95283" y="1717239"/>
              <a:ext cx="972218" cy="82352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951F0-A3C2-4855-9A9C-4690322C1203}"/>
              </a:ext>
            </a:extLst>
          </p:cNvPr>
          <p:cNvGrpSpPr/>
          <p:nvPr userDrawn="1"/>
        </p:nvGrpSpPr>
        <p:grpSpPr>
          <a:xfrm>
            <a:off x="546854" y="1354757"/>
            <a:ext cx="1340670" cy="1426244"/>
            <a:chOff x="661154" y="1781477"/>
            <a:chExt cx="1340670" cy="1426244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42601486-A48E-4FEF-82EB-B0ABBB9044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7133" y="1781477"/>
              <a:ext cx="1028714" cy="7592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D41D8D-3BAD-4F15-9AD1-78512E0E82E0}"/>
                </a:ext>
              </a:extLst>
            </p:cNvPr>
            <p:cNvSpPr txBox="1"/>
            <p:nvPr userDrawn="1"/>
          </p:nvSpPr>
          <p:spPr>
            <a:xfrm>
              <a:off x="661154" y="2588064"/>
              <a:ext cx="1340670" cy="619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App</a:t>
              </a:r>
            </a:p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Care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17935A-BE04-482D-9ACC-F925A7039ECC}"/>
              </a:ext>
            </a:extLst>
          </p:cNvPr>
          <p:cNvSpPr txBox="1"/>
          <p:nvPr userDrawn="1"/>
        </p:nvSpPr>
        <p:spPr>
          <a:xfrm>
            <a:off x="2819405" y="157223"/>
            <a:ext cx="633729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STOREFRONT ICONS</a:t>
            </a:r>
          </a:p>
        </p:txBody>
      </p:sp>
    </p:spTree>
    <p:extLst>
      <p:ext uri="{BB962C8B-B14F-4D97-AF65-F5344CB8AC3E}">
        <p14:creationId xmlns:p14="http://schemas.microsoft.com/office/powerpoint/2010/main" val="342407360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5F6194D-808E-40B8-AE6D-8B61AEFA8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85" y="2336906"/>
            <a:ext cx="924813" cy="111484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23861A2-BCC9-4FB1-9C04-12FBD9A54A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4892" y="2411710"/>
            <a:ext cx="1264607" cy="102749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F15D563-0161-48EB-8CE3-1DDDC6EA83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261" y="2308474"/>
            <a:ext cx="1110716" cy="113072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B92663A-5033-4758-914F-BF7AED5B2B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18894" y="2347917"/>
            <a:ext cx="1334906" cy="109128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36D2822-F1B8-493C-B4FC-92ACD2C5E7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002" y="2376861"/>
            <a:ext cx="1167935" cy="10623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0276ED4-3520-476C-B5D4-F25256EC8DB0}"/>
              </a:ext>
            </a:extLst>
          </p:cNvPr>
          <p:cNvSpPr txBox="1"/>
          <p:nvPr userDrawn="1"/>
        </p:nvSpPr>
        <p:spPr>
          <a:xfrm>
            <a:off x="661154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FA4421A-E7E0-4ED4-8765-2AF9EA13FF90}"/>
              </a:ext>
            </a:extLst>
          </p:cNvPr>
          <p:cNvSpPr txBox="1"/>
          <p:nvPr userDrawn="1"/>
        </p:nvSpPr>
        <p:spPr>
          <a:xfrm>
            <a:off x="3021065" y="3622886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15996-8300-4428-8A87-A2C1638F474F}"/>
              </a:ext>
            </a:extLst>
          </p:cNvPr>
          <p:cNvSpPr txBox="1"/>
          <p:nvPr userDrawn="1"/>
        </p:nvSpPr>
        <p:spPr>
          <a:xfrm>
            <a:off x="5361052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A06253C-0A2B-4B15-8BD5-DFC816494986}"/>
              </a:ext>
            </a:extLst>
          </p:cNvPr>
          <p:cNvSpPr txBox="1"/>
          <p:nvPr userDrawn="1"/>
        </p:nvSpPr>
        <p:spPr>
          <a:xfrm>
            <a:off x="7593207" y="3622886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63C1B4-642B-414E-AFF4-C7A1A207E0D2}"/>
              </a:ext>
            </a:extLst>
          </p:cNvPr>
          <p:cNvSpPr txBox="1"/>
          <p:nvPr userDrawn="1"/>
        </p:nvSpPr>
        <p:spPr>
          <a:xfrm>
            <a:off x="10018894" y="3631161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21C92B3-CF3F-4F49-B03D-54AEEE458E8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2889" y="343041"/>
            <a:ext cx="1182048" cy="94851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57A84FF-EAD7-4193-955F-19E7E884AB2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37785" y="335089"/>
            <a:ext cx="924813" cy="88924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44033C-BAF2-484A-9A1D-B836AB3B09EE}"/>
              </a:ext>
            </a:extLst>
          </p:cNvPr>
          <p:cNvCxnSpPr/>
          <p:nvPr userDrawn="1"/>
        </p:nvCxnSpPr>
        <p:spPr>
          <a:xfrm>
            <a:off x="457200" y="2130998"/>
            <a:ext cx="1120140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C3401A3-15CE-4E63-8C8C-DE614764B1B3}"/>
              </a:ext>
            </a:extLst>
          </p:cNvPr>
          <p:cNvSpPr txBox="1"/>
          <p:nvPr userDrawn="1"/>
        </p:nvSpPr>
        <p:spPr>
          <a:xfrm>
            <a:off x="661154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CIO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8DF351-45EA-48D8-BBFA-AA27A430ED1D}"/>
              </a:ext>
            </a:extLst>
          </p:cNvPr>
          <p:cNvSpPr txBox="1"/>
          <p:nvPr userDrawn="1"/>
        </p:nvSpPr>
        <p:spPr>
          <a:xfrm>
            <a:off x="3021065" y="1500958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CMO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2781B8-AAAB-4E50-BC20-B2E030D0D1B9}"/>
              </a:ext>
            </a:extLst>
          </p:cNvPr>
          <p:cNvSpPr txBox="1"/>
          <p:nvPr userDrawn="1"/>
        </p:nvSpPr>
        <p:spPr>
          <a:xfrm>
            <a:off x="5361052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Developer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291248-D8F4-4251-BCFF-2B6034657344}"/>
              </a:ext>
            </a:extLst>
          </p:cNvPr>
          <p:cNvSpPr txBox="1"/>
          <p:nvPr userDrawn="1"/>
        </p:nvSpPr>
        <p:spPr>
          <a:xfrm>
            <a:off x="7593207" y="1500958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IT Manager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AE6799-1EE1-4B10-9FFA-976007003473}"/>
              </a:ext>
            </a:extLst>
          </p:cNvPr>
          <p:cNvSpPr txBox="1"/>
          <p:nvPr userDrawn="1"/>
        </p:nvSpPr>
        <p:spPr>
          <a:xfrm>
            <a:off x="10018894" y="1509233"/>
            <a:ext cx="1536696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Manager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0F5C236-2B1C-4B66-8287-2162E55F310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88172" y="270211"/>
            <a:ext cx="785114" cy="1021343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E6B2848A-25B8-4301-9961-1CB60CA676A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154" y="4210783"/>
            <a:ext cx="984285" cy="119520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F268796-DAA2-47A5-B249-8A9AC395ECB6}"/>
              </a:ext>
            </a:extLst>
          </p:cNvPr>
          <p:cNvSpPr txBox="1"/>
          <p:nvPr userDrawn="1"/>
        </p:nvSpPr>
        <p:spPr>
          <a:xfrm>
            <a:off x="439416" y="5492284"/>
            <a:ext cx="1340670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egrants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EE40C2-2680-45F6-9E86-3A4A60DAB9B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008052" y="4210783"/>
            <a:ext cx="1195203" cy="119520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EE9DC2F-4F96-4970-A3F4-977222736B2D}"/>
              </a:ext>
            </a:extLst>
          </p:cNvPr>
          <p:cNvSpPr txBox="1"/>
          <p:nvPr userDrawn="1"/>
        </p:nvSpPr>
        <p:spPr>
          <a:xfrm>
            <a:off x="2614027" y="5492284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Enterprise</a:t>
            </a:r>
          </a:p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Content MGMT.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BE1FA45-2E66-4E41-9C83-6950929A27D0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38092" y="4181088"/>
            <a:ext cx="1359656" cy="125459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F4098D3-9B4B-4470-9186-725C1FB830C3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93207" y="4224572"/>
            <a:ext cx="1517979" cy="11814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DDBB674E-ED97-4CEA-9809-0FA517D39A4C}"/>
              </a:ext>
            </a:extLst>
          </p:cNvPr>
          <p:cNvSpPr txBox="1"/>
          <p:nvPr userDrawn="1"/>
        </p:nvSpPr>
        <p:spPr>
          <a:xfrm>
            <a:off x="5231756" y="5491627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Managed Services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622143-56B2-4DC7-B34F-08576E4EF156}"/>
              </a:ext>
            </a:extLst>
          </p:cNvPr>
          <p:cNvSpPr txBox="1"/>
          <p:nvPr userDrawn="1"/>
        </p:nvSpPr>
        <p:spPr>
          <a:xfrm>
            <a:off x="7375391" y="5518986"/>
            <a:ext cx="1972327" cy="7058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Technology Solutions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8AD6C05-81C7-490F-86CA-F5FE493F437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57575" y="265083"/>
            <a:ext cx="1400650" cy="9326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7346C48-CCAF-4E35-9CD7-FE609087976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752599" y="278576"/>
            <a:ext cx="1204403" cy="10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3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CB65BCB-4F99-48A8-952E-C31CC52ED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36" y="361950"/>
            <a:ext cx="918863" cy="125299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190FDC-1F4A-4867-B2CE-0E31E73FCD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7024" y="533192"/>
            <a:ext cx="733970" cy="10112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36637F7-AE21-4A98-A6DC-0A6E7783C19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2893" y="639113"/>
            <a:ext cx="1182352" cy="86171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A6CED96-5030-454E-B53F-E715E19AF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3045" y="639113"/>
            <a:ext cx="1047574" cy="8617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1CB82F0-2B27-4443-A4E7-C4A48CC4D1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1012" y="375649"/>
            <a:ext cx="451588" cy="10476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79E9A0D-4AD3-4E86-949E-85384F31F6E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4685" y="2176749"/>
            <a:ext cx="823615" cy="6700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2B6E0E9-15D1-4220-8391-C63B84BC67B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86957" y="2093047"/>
            <a:ext cx="837062" cy="7307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4DFE8C3-AC6E-477F-BB34-7DEAE409C0C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31292" y="2093047"/>
            <a:ext cx="1182352" cy="94187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D390A1F-7773-4129-BB06-6F91A2E76CA2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52675" y="2176749"/>
            <a:ext cx="1118679" cy="77447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BB38468-D4D6-42B7-8248-851067FD477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51133" y="639112"/>
            <a:ext cx="727247" cy="8128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F3F2C32-5C64-4DAB-B6FC-E39D42B8A63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18972" y="2144963"/>
            <a:ext cx="838043" cy="8380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6B2B6A4-1EE4-4C44-ACBF-AF5C8F41577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29189" y="2189779"/>
            <a:ext cx="748411" cy="7484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2A4D39E-9A7F-4067-97E6-744537B55E2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06111" y="3456570"/>
            <a:ext cx="1007533" cy="863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ACCFECA-C251-4677-8E4B-0CE2A556D3A9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156269" y="3384492"/>
            <a:ext cx="627498" cy="9127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F8C0AF-84EF-4CB9-97BC-BF2C9882F135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44508" y="3704636"/>
            <a:ext cx="951942" cy="58796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B3B5D06-0EF7-4D42-A211-F48BA529016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451133" y="3405830"/>
            <a:ext cx="1181100" cy="88582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5A6E3EF-AF18-4D99-B4A0-3D02D6B2BDA3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60565" y="4824380"/>
            <a:ext cx="560235" cy="81488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19544E4-9403-41DE-8582-C5D74F449DE9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776246" y="4915657"/>
            <a:ext cx="647700" cy="43815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79866B7-F6F9-4B1B-9D45-EE55ADE04B1B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55872" y="4817965"/>
            <a:ext cx="805116" cy="63353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321FF02-EFDB-4CF6-904D-6CC21DFDED3A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904499" y="4837604"/>
            <a:ext cx="1346617" cy="51620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CD6509F-1FDF-4410-9B05-03E6988AD4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918972" y="4572238"/>
            <a:ext cx="667590" cy="781569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C0FA130-C4A0-443E-AF43-6FC9E8EF4D4C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15043" y="3530729"/>
            <a:ext cx="1197072" cy="83274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3F5A40E-5DC3-492C-BFDC-BF6CCE1F5B7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60937" y="3525820"/>
            <a:ext cx="814387" cy="83765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3594332-F113-4631-9725-9ABDA5FDB532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511303" y="5732328"/>
            <a:ext cx="1004552" cy="100454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5EE4A65-5A2C-4107-A707-5AD91155A1E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801614" y="5732327"/>
            <a:ext cx="959373" cy="95937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F741F3E-0450-4256-A48F-90E8E6834208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 rot="5400000">
            <a:off x="7241012" y="5617280"/>
            <a:ext cx="830740" cy="118946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A15D699-3BE6-4B76-A5CF-7505160C042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840495" y="5808431"/>
            <a:ext cx="824694" cy="79851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F490A9AC-804C-4D28-9FEE-87727F24AAC3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0377294" y="5624912"/>
            <a:ext cx="1301022" cy="100247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C285421-9913-4BBE-9A1A-4AC5F347BF80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0599451" y="4574503"/>
            <a:ext cx="956139" cy="8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0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9C782-04E7-43CB-B87B-6E079EC50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14FF3-BE11-4505-B1AB-6C526122F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439737"/>
            <a:ext cx="608563" cy="93186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13FDC1-BE6D-4691-8B70-63B9A1E0D7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2137" y="457200"/>
            <a:ext cx="1303020" cy="914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D330967-89FD-40FC-9518-D47F0839DDB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574" y="366585"/>
            <a:ext cx="1025525" cy="100501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DD1F855-23C8-411C-8C70-AD09701E81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318" y="1970087"/>
            <a:ext cx="1177925" cy="91390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A48628D-320A-4919-986A-AD8F2C1CE73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5150" y="517647"/>
            <a:ext cx="1200150" cy="85395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2D5911B-6246-412A-AFCC-2BF52BF331B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8071" y="1970087"/>
            <a:ext cx="931151" cy="9001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08885A6-5874-4966-9CEA-5B0A843162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0318" y="3621352"/>
            <a:ext cx="2382118" cy="62388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A03BEA-D5EB-40BA-A39C-A494A536C06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51272" y="2078671"/>
            <a:ext cx="1254128" cy="69673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D8A0C55-0956-413D-BF2D-C7B049C39F7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94532" y="424801"/>
            <a:ext cx="763668" cy="888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0451EAB-209D-40BC-963E-E42FD0EE381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092191" y="295226"/>
            <a:ext cx="913084" cy="114773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645827B-1BFC-4A9D-8CC3-49135507507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28228" y="446290"/>
            <a:ext cx="1128358" cy="99666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9CEDC96-BC62-418B-8841-989F1F4AFC0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05122" y="1955800"/>
            <a:ext cx="1140178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E7ED8C-BCA5-4A60-81BC-FF996929196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56913" y="1957880"/>
            <a:ext cx="1160367" cy="10349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567C9FD-4319-4430-9962-478A13E0EEA6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03666" y="1970087"/>
            <a:ext cx="958850" cy="87168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D53656B3-9DD9-42B1-A90B-D902107826C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73257" y="3312251"/>
            <a:ext cx="1810158" cy="102461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412AFF3-A9DC-43C6-86B8-CD465B0A31B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795962" y="3312251"/>
            <a:ext cx="1049338" cy="104933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7C7C319-0F0F-43A1-8544-933B94BDFD8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556913" y="3258691"/>
            <a:ext cx="1235004" cy="107817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AA5BD10-F039-45F5-BAAA-4881BED5DA98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683436" y="1970087"/>
            <a:ext cx="1073150" cy="88377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80DC88A-19BD-41C6-AB07-5B66A08E80BD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092191" y="3380989"/>
            <a:ext cx="1241378" cy="86425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C04138B-98B6-40B3-8488-E9AB9D84AD8E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732577" y="3380989"/>
            <a:ext cx="1180685" cy="104339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2E71452-8369-4A2E-870C-B6F20FA8CB84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49201" y="4775154"/>
            <a:ext cx="1012936" cy="90283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35F94AF-F1DB-4301-AC53-3A4FBF34D6F6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05650" y="4663149"/>
            <a:ext cx="978864" cy="9136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E2DB5F-70F4-48F8-9132-541423AF87FD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928027" y="4873711"/>
            <a:ext cx="1132090" cy="67925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F1963F4-F700-43E0-8ED4-515C5F1CE1ED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795962" y="4765111"/>
            <a:ext cx="909062" cy="7878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686FAD6-AB9F-4D5C-92DC-9B1EA924D6B1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524619" y="4837304"/>
            <a:ext cx="1081096" cy="75206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72ECA01-2E15-4A50-807D-3A3048B0B891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336930" y="4609484"/>
            <a:ext cx="751899" cy="102759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AF3BAC2-05E2-412D-ADDF-CE83089919D8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820044" y="4813812"/>
            <a:ext cx="1073826" cy="82326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D99174-DCE1-4F02-B859-A87DCF36DB39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324756" y="5854473"/>
            <a:ext cx="1308931" cy="9162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C0B2EFE-81DB-423E-A423-878AA145B7B3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162425" y="5957971"/>
            <a:ext cx="942975" cy="628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74A4220-E2B2-4154-BE8E-01EE9D4F9786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959865" y="5754463"/>
            <a:ext cx="630692" cy="8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22916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Blank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B730E9A-7E7F-434B-BF2C-AAE066EE7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1633" y="323850"/>
            <a:ext cx="742465" cy="6853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4E6C13D-9D65-487C-8660-6D7B2F1515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15" y="279401"/>
            <a:ext cx="839844" cy="71986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52E0101-EB88-4298-9976-C73F414EDFE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905" y="323850"/>
            <a:ext cx="799577" cy="68535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894B0D2-B8B1-45DD-97C6-00B2EE496D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963" y="279401"/>
            <a:ext cx="824846" cy="71986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4FAE133-4316-40E6-8DCF-27440043AA2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54308" y="279400"/>
            <a:ext cx="615091" cy="72010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C7701D42-1BEE-43C7-AE15-52B97A54EF7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5134" y="279401"/>
            <a:ext cx="1285476" cy="71986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1151C02-809B-4AB4-A918-9C631D613EF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85452" y="203200"/>
            <a:ext cx="838200" cy="838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311D6CF-D75E-4C4E-9690-61E07D97D78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8950" y="1497012"/>
            <a:ext cx="944859" cy="71278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618253B-117B-4611-AB91-244B4CD84FC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48116" y="1396206"/>
            <a:ext cx="1000043" cy="81359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4E97D17-202F-4486-8A0E-DE75A4EA8BF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22867" y="1345802"/>
            <a:ext cx="899997" cy="86399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CF9D56F-88AB-4E24-B2C0-6D12DA2E36E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96256" y="1463416"/>
            <a:ext cx="650875" cy="679174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18E39858-7B90-402B-BA77-5E02A43D63F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42766" y="1422817"/>
            <a:ext cx="638175" cy="87217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3A8A048-B8F8-47D4-ACC6-68D9D6539C8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093060" y="1345802"/>
            <a:ext cx="809625" cy="863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BD02E5D-E5A5-43B1-80DD-C1F821744DEC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871165" y="1342627"/>
            <a:ext cx="866775" cy="8667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63868AB-289A-4B79-93EF-4E61648EA0E6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2266" y="2938589"/>
            <a:ext cx="1038225" cy="6921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A583347-82F7-4DF5-B887-7AB9DAF3C5CB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19512" y="2707544"/>
            <a:ext cx="857250" cy="762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22962E5A-22A8-4BC0-A1BA-63C3F0916478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41871" y="2807556"/>
            <a:ext cx="661988" cy="66198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9E4DBD-31B2-4145-B003-2510E84E03B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76399" y="2707544"/>
            <a:ext cx="890588" cy="71247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FF1B987-D013-4A0C-812D-F5A07963C9F5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48309" y="2569295"/>
            <a:ext cx="827088" cy="85071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8F20029-2E38-4AE9-ACF0-CFB616413BE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147828" y="2608515"/>
            <a:ext cx="700088" cy="7000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88C9DE5-CECA-40CA-A6B4-B2BA92B445B9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860521" y="2569295"/>
            <a:ext cx="888063" cy="83731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2AB4A6C-092B-4B55-8904-0044D15693B9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68950" y="3984084"/>
            <a:ext cx="750888" cy="750888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76B4D42-AF49-4FB5-8E2F-B8A70B42161A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17866" y="4042027"/>
            <a:ext cx="860543" cy="688434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32997E96-094A-4683-85AA-DF77D6C16D21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227617" y="3822951"/>
            <a:ext cx="690496" cy="907509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23F7CB9-1946-4DCA-A54D-AC839AEF99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676518" y="3723444"/>
            <a:ext cx="890350" cy="100701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DCEA22AF-7AE7-4FDD-81B0-17B5CF3E5F17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874728" y="3723444"/>
            <a:ext cx="859648" cy="100701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3CC22BCF-E9DC-4431-909E-C30EA3918E8C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61083" y="5376510"/>
            <a:ext cx="1437495" cy="103819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544F62B-E719-40F7-AD9F-CAA230955D1C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183887" y="5370159"/>
            <a:ext cx="1081846" cy="104454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D5DA2D4-1EFD-42C8-867F-30CDE9FCCB4B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853852" y="5218660"/>
            <a:ext cx="775548" cy="12021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C28021ED-D3B7-492E-8B85-A6219901E0B2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89995" y="3818650"/>
            <a:ext cx="943716" cy="898777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D596F92-8052-4C74-B167-CBA7D8717B39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169260" y="3818650"/>
            <a:ext cx="657225" cy="100965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5DEB445E-02EA-4C74-9190-4B96B4E633C2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348308" y="5158888"/>
            <a:ext cx="995591" cy="119923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01053A6B-E7BF-4D5F-A235-855CA387E47C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149100" y="5330410"/>
            <a:ext cx="741363" cy="978599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C6A87C7D-A6F7-433C-9715-7A06B3F57177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0695664" y="5226370"/>
            <a:ext cx="1273211" cy="11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0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-1"/>
            <a:ext cx="47879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6667500" y="1"/>
            <a:ext cx="5524500" cy="6858000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9CBA946-9478-4ABC-B624-91B1BD513F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parallelogram">
            <a:avLst>
              <a:gd name="adj" fmla="val 69444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84650" y="952500"/>
            <a:ext cx="54165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109979FB-3244-49FB-9A55-A63089C68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771814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4AC7C4A-8822-4009-BFEB-ED6FAD7B95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047743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6192D213-7E02-4332-BF0E-68825C0DDA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538867E-D458-4FF0-A22B-EF0179700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640080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A841234-C6D8-4326-A876-DE0A6F144F7C}"/>
              </a:ext>
            </a:extLst>
          </p:cNvPr>
          <p:cNvSpPr/>
          <p:nvPr userDrawn="1"/>
        </p:nvSpPr>
        <p:spPr>
          <a:xfrm rot="10800000" flipH="1">
            <a:off x="0" y="0"/>
            <a:ext cx="3860800" cy="6857997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E75A22BC-9391-43B9-A5C7-C50770431DD7}"/>
              </a:ext>
            </a:extLst>
          </p:cNvPr>
          <p:cNvSpPr/>
          <p:nvPr userDrawn="1"/>
        </p:nvSpPr>
        <p:spPr>
          <a:xfrm flipH="1">
            <a:off x="8178800" y="1"/>
            <a:ext cx="4013200" cy="6857999"/>
          </a:xfrm>
          <a:prstGeom prst="rtTriangl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BCE54-DF96-4477-8D86-566FC2A8A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58119-41E2-4A40-A192-F2B2CDDAAE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3550" y="677133"/>
            <a:ext cx="5187950" cy="244482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68">
            <a:extLst>
              <a:ext uri="{FF2B5EF4-FFF2-40B4-BE49-F238E27FC236}">
                <a16:creationId xmlns:a16="http://schemas.microsoft.com/office/drawing/2014/main" id="{413A4FE6-3F85-45B7-A03A-A99D78BA36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9218" y="3566452"/>
            <a:ext cx="5819582" cy="1566752"/>
          </a:xfrm>
          <a:prstGeom prst="rect">
            <a:avLst/>
          </a:prstGeom>
          <a:noFill/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algn="l">
              <a:lnSpc>
                <a:spcPct val="90000"/>
              </a:lnSpc>
              <a:defRPr sz="500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C11DEFD-CFF0-4C8A-8B60-0B89D74C6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9217" y="5216578"/>
            <a:ext cx="5771815" cy="1879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637405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sz="quarter" idx="14" hasCustomPrompt="1"/>
          </p:nvPr>
        </p:nvSpPr>
        <p:spPr>
          <a:xfrm>
            <a:off x="1091617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  <a:endParaRPr dirty="0"/>
          </a:p>
        </p:txBody>
      </p:sp>
      <p:sp>
        <p:nvSpPr>
          <p:cNvPr id="88" name="Shape 88"/>
          <p:cNvSpPr>
            <a:spLocks noGrp="1"/>
          </p:cNvSpPr>
          <p:nvPr>
            <p:ph type="body" sz="quarter" idx="15" hasCustomPrompt="1"/>
          </p:nvPr>
        </p:nvSpPr>
        <p:spPr>
          <a:xfrm>
            <a:off x="772617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6"/>
          </p:nvPr>
        </p:nvSpPr>
        <p:spPr>
          <a:xfrm>
            <a:off x="772618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1" name="Shape 91"/>
          <p:cNvSpPr>
            <a:spLocks noGrp="1"/>
          </p:cNvSpPr>
          <p:nvPr>
            <p:ph type="pic" sz="quarter" idx="17" hasCustomPrompt="1"/>
          </p:nvPr>
        </p:nvSpPr>
        <p:spPr>
          <a:xfrm>
            <a:off x="3742742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4" name="Shape 94"/>
          <p:cNvSpPr>
            <a:spLocks noGrp="1"/>
          </p:cNvSpPr>
          <p:nvPr>
            <p:ph type="pic" sz="quarter" idx="20" hasCustomPrompt="1"/>
          </p:nvPr>
        </p:nvSpPr>
        <p:spPr>
          <a:xfrm>
            <a:off x="6389477" y="2463205"/>
            <a:ext cx="2066057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pic" sz="quarter" idx="23" hasCustomPrompt="1"/>
          </p:nvPr>
        </p:nvSpPr>
        <p:spPr>
          <a:xfrm>
            <a:off x="9036211" y="2463205"/>
            <a:ext cx="2066058" cy="2066058"/>
          </a:xfrm>
          <a:prstGeom prst="ellipse">
            <a:avLst/>
          </a:prstGeom>
          <a:solidFill>
            <a:schemeClr val="tx1"/>
          </a:solidFill>
          <a:effectLst>
            <a:outerShdw dist="190500" dir="2700000" rotWithShape="0">
              <a:schemeClr val="accent1"/>
            </a:outerShdw>
          </a:effectLst>
        </p:spPr>
        <p:txBody>
          <a:bodyPr lIns="91439" tIns="45719" rIns="91439" bIns="45719" anchor="t">
            <a:noAutofit/>
          </a:bodyPr>
          <a:lstStyle>
            <a:lvl1pPr marL="0" marR="0" indent="0" algn="l" defTabSz="410766" eaLnBrk="1" fontAlgn="auto" latinLnBrk="0" hangingPunct="1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>
                <a:solidFill>
                  <a:schemeClr val="bg1"/>
                </a:solidFill>
                <a:latin typeface="Segoe UI" panose="00000500000000000000" pitchFamily="2" charset="0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r>
              <a:rPr lang="en-US" dirty="0"/>
              <a:t>Picture</a:t>
            </a:r>
          </a:p>
          <a:p>
            <a:endParaRPr dirty="0"/>
          </a:p>
        </p:txBody>
      </p:sp>
      <p:sp>
        <p:nvSpPr>
          <p:cNvPr id="18" name="Shape 6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59" y="1419225"/>
            <a:ext cx="10919483" cy="415498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 defTabSz="412750">
              <a:lnSpc>
                <a:spcPct val="140000"/>
              </a:lnSpc>
              <a:spcBef>
                <a:spcPts val="0"/>
              </a:spcBef>
              <a:buSzTx/>
              <a:buNone/>
              <a:defRPr sz="1500" spc="375">
                <a:solidFill>
                  <a:schemeClr val="tx1"/>
                </a:solidFill>
                <a:latin typeface="+mj-lt"/>
                <a:ea typeface="Franklin Gothic Demi Cond"/>
                <a:cs typeface="Franklin Gothic Demi Cond"/>
                <a:sym typeface="Franklin Gothic Demi Cond"/>
              </a:defRPr>
            </a:lvl1pPr>
          </a:lstStyle>
          <a:p>
            <a:r>
              <a:rPr lang="en-US" dirty="0"/>
              <a:t>SUBTITLE TEXT</a:t>
            </a:r>
          </a:p>
        </p:txBody>
      </p:sp>
      <p:sp>
        <p:nvSpPr>
          <p:cNvPr id="19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Shape 88">
            <a:extLst>
              <a:ext uri="{FF2B5EF4-FFF2-40B4-BE49-F238E27FC236}">
                <a16:creationId xmlns:a16="http://schemas.microsoft.com/office/drawing/2014/main" id="{A5470983-D4CF-42E0-A14A-B5BB874C5F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9181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Shape 89">
            <a:extLst>
              <a:ext uri="{FF2B5EF4-FFF2-40B4-BE49-F238E27FC236}">
                <a16:creationId xmlns:a16="http://schemas.microsoft.com/office/drawing/2014/main" id="{B4FFBAEA-5531-4A2D-9099-0DC1FAB5B6E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79182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Shape 88">
            <a:extLst>
              <a:ext uri="{FF2B5EF4-FFF2-40B4-BE49-F238E27FC236}">
                <a16:creationId xmlns:a16="http://schemas.microsoft.com/office/drawing/2014/main" id="{78142A87-3994-45E2-9404-BC20FF0180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5745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Shape 89">
            <a:extLst>
              <a:ext uri="{FF2B5EF4-FFF2-40B4-BE49-F238E27FC236}">
                <a16:creationId xmlns:a16="http://schemas.microsoft.com/office/drawing/2014/main" id="{61C8F2F2-E8FE-4039-852C-7D9C6F79A2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5746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Shape 88">
            <a:extLst>
              <a:ext uri="{FF2B5EF4-FFF2-40B4-BE49-F238E27FC236}">
                <a16:creationId xmlns:a16="http://schemas.microsoft.com/office/drawing/2014/main" id="{240B50E7-D7E2-423B-B194-FF62505EF8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92308" y="4819191"/>
            <a:ext cx="270656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412750">
              <a:spcBef>
                <a:spcPts val="0"/>
              </a:spcBef>
              <a:buSzTx/>
              <a:buNone/>
              <a:defRPr sz="1800" strike="noStrike" spc="0">
                <a:solidFill>
                  <a:schemeClr val="tx1"/>
                </a:solidFill>
                <a:latin typeface="+mj-lt"/>
                <a:ea typeface="+mn-ea"/>
                <a:cs typeface="+mn-cs"/>
                <a:sym typeface="Franklin Gothic Demi Cond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hape 89">
            <a:extLst>
              <a:ext uri="{FF2B5EF4-FFF2-40B4-BE49-F238E27FC236}">
                <a16:creationId xmlns:a16="http://schemas.microsoft.com/office/drawing/2014/main" id="{2438648C-733A-43C5-B81E-0D26395B68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892309" y="5143041"/>
            <a:ext cx="2706564" cy="375102"/>
          </a:xfrm>
          <a:prstGeom prst="rect">
            <a:avLst/>
          </a:prstGeom>
        </p:spPr>
        <p:txBody>
          <a:bodyPr wrap="square" lIns="71437" tIns="71437" rIns="71437" bIns="71437" anchor="t" anchorCtr="0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500">
                <a:solidFill>
                  <a:schemeClr val="tx2"/>
                </a:solidFill>
                <a:latin typeface="+mn-lt"/>
                <a:ea typeface="Segoe UI" panose="020B0604020202020204" pitchFamily="34" charset="-128"/>
                <a:cs typeface="Segoe UI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Shape 68">
            <a:extLst>
              <a:ext uri="{FF2B5EF4-FFF2-40B4-BE49-F238E27FC236}">
                <a16:creationId xmlns:a16="http://schemas.microsoft.com/office/drawing/2014/main" id="{82605282-8A6B-4600-B179-93B78EF2C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289" y="452315"/>
            <a:ext cx="8757424" cy="874255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>
              <a:lnSpc>
                <a:spcPct val="90000"/>
              </a:lnSpc>
              <a:defRPr sz="5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060015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/>
          <p:cNvSpPr>
            <a:spLocks noGrp="1"/>
          </p:cNvSpPr>
          <p:nvPr>
            <p:ph type="sldNum" sz="quarter" idx="4"/>
          </p:nvPr>
        </p:nvSpPr>
        <p:spPr>
          <a:xfrm>
            <a:off x="11036300" y="6414701"/>
            <a:ext cx="519290" cy="276999"/>
          </a:xfrm>
          <a:prstGeom prst="rect">
            <a:avLst/>
          </a:prstGeom>
        </p:spPr>
        <p:txBody>
          <a:bodyPr anchor="ctr">
            <a:spAutoFit/>
          </a:bodyPr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C4ADF-372B-4848-85DE-7951ABFECF2D}"/>
              </a:ext>
            </a:extLst>
          </p:cNvPr>
          <p:cNvPicPr>
            <a:picLocks noChangeAspect="1"/>
          </p:cNvPicPr>
          <p:nvPr userDrawn="1"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7" y="6029292"/>
            <a:ext cx="1541634" cy="77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893" r:id="rId2"/>
    <p:sldLayoutId id="2147483894" r:id="rId3"/>
    <p:sldLayoutId id="2147483898" r:id="rId4"/>
    <p:sldLayoutId id="2147483899" r:id="rId5"/>
    <p:sldLayoutId id="2147483895" r:id="rId6"/>
    <p:sldLayoutId id="2147483896" r:id="rId7"/>
    <p:sldLayoutId id="2147483897" r:id="rId8"/>
    <p:sldLayoutId id="2147483825" r:id="rId9"/>
    <p:sldLayoutId id="2147483826" r:id="rId10"/>
    <p:sldLayoutId id="2147483829" r:id="rId11"/>
    <p:sldLayoutId id="2147483830" r:id="rId12"/>
    <p:sldLayoutId id="2147483831" r:id="rId13"/>
    <p:sldLayoutId id="2147483905" r:id="rId14"/>
    <p:sldLayoutId id="2147483907" r:id="rId15"/>
    <p:sldLayoutId id="2147483835" r:id="rId16"/>
    <p:sldLayoutId id="2147483836" r:id="rId17"/>
    <p:sldLayoutId id="2147483837" r:id="rId18"/>
    <p:sldLayoutId id="2147483840" r:id="rId19"/>
    <p:sldLayoutId id="2147483858" r:id="rId20"/>
    <p:sldLayoutId id="2147483841" r:id="rId21"/>
    <p:sldLayoutId id="2147483846" r:id="rId22"/>
    <p:sldLayoutId id="2147483906" r:id="rId23"/>
    <p:sldLayoutId id="2147483847" r:id="rId24"/>
    <p:sldLayoutId id="2147483850" r:id="rId25"/>
    <p:sldLayoutId id="2147483851" r:id="rId26"/>
    <p:sldLayoutId id="2147483853" r:id="rId27"/>
    <p:sldLayoutId id="2147483856" r:id="rId28"/>
    <p:sldLayoutId id="2147483857" r:id="rId29"/>
    <p:sldLayoutId id="2147483859" r:id="rId30"/>
    <p:sldLayoutId id="2147483860" r:id="rId31"/>
    <p:sldLayoutId id="2147483861" r:id="rId32"/>
    <p:sldLayoutId id="2147483862" r:id="rId33"/>
    <p:sldLayoutId id="2147483863" r:id="rId34"/>
    <p:sldLayoutId id="2147483864" r:id="rId35"/>
    <p:sldLayoutId id="2147483866" r:id="rId36"/>
    <p:sldLayoutId id="2147483867" r:id="rId37"/>
    <p:sldLayoutId id="2147483869" r:id="rId38"/>
    <p:sldLayoutId id="2147483870" r:id="rId39"/>
    <p:sldLayoutId id="2147483871" r:id="rId40"/>
    <p:sldLayoutId id="2147483872" r:id="rId41"/>
    <p:sldLayoutId id="2147483873" r:id="rId42"/>
    <p:sldLayoutId id="2147483874" r:id="rId43"/>
    <p:sldLayoutId id="2147483876" r:id="rId44"/>
    <p:sldLayoutId id="2147483877" r:id="rId45"/>
    <p:sldLayoutId id="2147483880" r:id="rId46"/>
    <p:sldLayoutId id="2147483881" r:id="rId47"/>
    <p:sldLayoutId id="2147483882" r:id="rId48"/>
    <p:sldLayoutId id="2147483883" r:id="rId49"/>
    <p:sldLayoutId id="2147483884" r:id="rId50"/>
    <p:sldLayoutId id="2147483887" r:id="rId51"/>
    <p:sldLayoutId id="2147483890" r:id="rId52"/>
    <p:sldLayoutId id="2147483903" r:id="rId53"/>
    <p:sldLayoutId id="2147483902" r:id="rId54"/>
    <p:sldLayoutId id="2147483892" r:id="rId55"/>
    <p:sldLayoutId id="2147483904" r:id="rId56"/>
    <p:sldLayoutId id="2147483901" r:id="rId57"/>
  </p:sldLayoutIdLst>
  <p:transition spd="med"/>
  <p:txStyles>
    <p:titleStyle>
      <a:lvl1pPr marL="0" marR="0" indent="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1pPr>
      <a:lvl2pPr marL="0" marR="0" indent="1143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2pPr>
      <a:lvl3pPr marL="0" marR="0" indent="2286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3pPr>
      <a:lvl4pPr marL="0" marR="0" indent="3429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4pPr>
      <a:lvl5pPr marL="0" marR="0" indent="4572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5pPr>
      <a:lvl6pPr marL="0" marR="0" indent="5715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6pPr>
      <a:lvl7pPr marL="0" marR="0" indent="6858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7pPr>
      <a:lvl8pPr marL="0" marR="0" indent="8001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8pPr>
      <a:lvl9pPr marL="0" marR="0" indent="914400" algn="ctr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1C1E21"/>
          </a:solidFill>
          <a:uFillTx/>
          <a:latin typeface="+mn-lt"/>
          <a:ea typeface="+mn-ea"/>
          <a:cs typeface="+mn-cs"/>
          <a:sym typeface="Franklin Gothic Demi Cond"/>
        </a:defRPr>
      </a:lvl9pPr>
    </p:titleStyle>
    <p:bodyStyle>
      <a:lvl1pPr marL="21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1pPr>
      <a:lvl2pPr marL="53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2pPr>
      <a:lvl3pPr marL="85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3pPr>
      <a:lvl4pPr marL="117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4pPr>
      <a:lvl5pPr marL="148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5pPr>
      <a:lvl6pPr marL="1807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6pPr>
      <a:lvl7pPr marL="2124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7pPr>
      <a:lvl8pPr marL="24423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8pPr>
      <a:lvl9pPr marL="2759808" marR="0" indent="-219808" algn="l" defTabSz="410766" eaLnBrk="1" latinLnBrk="0" hangingPunct="1">
        <a:lnSpc>
          <a:spcPct val="10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1C1E21"/>
          </a:solidFill>
          <a:uFillTx/>
          <a:latin typeface="Segoe UI"/>
          <a:ea typeface="Segoe UI"/>
          <a:cs typeface="Segoe UI"/>
          <a:sym typeface="Segoe UI"/>
        </a:defRPr>
      </a:lvl9pPr>
    </p:bodyStyle>
    <p:otherStyle>
      <a:lvl1pPr marL="0" marR="0" indent="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1pPr>
      <a:lvl2pPr marL="0" marR="0" indent="1143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2pPr>
      <a:lvl3pPr marL="0" marR="0" indent="2286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3pPr>
      <a:lvl4pPr marL="0" marR="0" indent="3429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4pPr>
      <a:lvl5pPr marL="0" marR="0" indent="4572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5pPr>
      <a:lvl6pPr marL="0" marR="0" indent="5715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6pPr>
      <a:lvl7pPr marL="0" marR="0" indent="6858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7pPr>
      <a:lvl8pPr marL="0" marR="0" indent="8001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8pPr>
      <a:lvl9pPr marL="0" marR="0" indent="914400" algn="r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0.png"/><Relationship Id="rId11" Type="http://schemas.openxmlformats.org/officeDocument/2006/relationships/image" Target="../media/image29.svg"/><Relationship Id="rId5" Type="http://schemas.openxmlformats.org/officeDocument/2006/relationships/image" Target="../media/image228.png"/><Relationship Id="rId10" Type="http://schemas.openxmlformats.org/officeDocument/2006/relationships/image" Target="../media/image28.png"/><Relationship Id="rId4" Type="http://schemas.openxmlformats.org/officeDocument/2006/relationships/image" Target="../media/image239.svg"/><Relationship Id="rId9" Type="http://schemas.openxmlformats.org/officeDocument/2006/relationships/image" Target="../media/image2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8.png"/><Relationship Id="rId7" Type="http://schemas.openxmlformats.org/officeDocument/2006/relationships/image" Target="../media/image24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2.png"/><Relationship Id="rId5" Type="http://schemas.openxmlformats.org/officeDocument/2006/relationships/image" Target="../media/image241.svg"/><Relationship Id="rId4" Type="http://schemas.openxmlformats.org/officeDocument/2006/relationships/image" Target="../media/image240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228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5.sv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8.png"/><Relationship Id="rId7" Type="http://schemas.openxmlformats.org/officeDocument/2006/relationships/image" Target="../media/image24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2.png"/><Relationship Id="rId5" Type="http://schemas.openxmlformats.org/officeDocument/2006/relationships/image" Target="../media/image241.svg"/><Relationship Id="rId10" Type="http://schemas.openxmlformats.org/officeDocument/2006/relationships/image" Target="../media/image248.png"/><Relationship Id="rId4" Type="http://schemas.openxmlformats.org/officeDocument/2006/relationships/image" Target="../media/image240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jpe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1.png"/><Relationship Id="rId4" Type="http://schemas.openxmlformats.org/officeDocument/2006/relationships/image" Target="../media/image2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8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jpe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56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28.png"/><Relationship Id="rId4" Type="http://schemas.openxmlformats.org/officeDocument/2006/relationships/image" Target="../media/image2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2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59.png"/><Relationship Id="rId4" Type="http://schemas.openxmlformats.org/officeDocument/2006/relationships/image" Target="../media/image2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62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2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259.png"/><Relationship Id="rId4" Type="http://schemas.openxmlformats.org/officeDocument/2006/relationships/image" Target="../media/image2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250.jpeg"/><Relationship Id="rId4" Type="http://schemas.openxmlformats.org/officeDocument/2006/relationships/image" Target="../media/image2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svg"/><Relationship Id="rId3" Type="http://schemas.openxmlformats.org/officeDocument/2006/relationships/image" Target="../media/image228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5.sv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2E3270-9C53-493B-94D3-36ED13C5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66" y="1256235"/>
            <a:ext cx="6321618" cy="2654768"/>
          </a:xfrm>
        </p:spPr>
        <p:txBody>
          <a:bodyPr anchor="t"/>
          <a:lstStyle/>
          <a:p>
            <a:pPr algn="ctr"/>
            <a:r>
              <a:rPr lang="en-US" i="1" dirty="0"/>
              <a:t>Automated Visual Regression Testing</a:t>
            </a:r>
            <a:br>
              <a:rPr lang="en-US" i="1" dirty="0"/>
            </a:br>
            <a:br>
              <a:rPr lang="en-US" sz="3600" i="1" dirty="0"/>
            </a:br>
            <a:r>
              <a:rPr lang="en-US" sz="3600" i="1" dirty="0"/>
              <a:t>because….</a:t>
            </a:r>
            <a:br>
              <a:rPr lang="en-US" sz="3600" i="1" dirty="0"/>
            </a:br>
            <a:endParaRPr lang="en-US" sz="3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1F78D5-10A0-4787-B337-75EA90E63C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8A0001-09FD-4B24-9A48-09A990757B2C}"/>
              </a:ext>
            </a:extLst>
          </p:cNvPr>
          <p:cNvSpPr/>
          <p:nvPr/>
        </p:nvSpPr>
        <p:spPr>
          <a:xfrm>
            <a:off x="5094862" y="3913586"/>
            <a:ext cx="1710447" cy="1800225"/>
          </a:xfrm>
          <a:prstGeom prst="roundRect">
            <a:avLst/>
          </a:prstGeom>
          <a:noFill/>
          <a:ln w="38100" cap="flat">
            <a:solidFill>
              <a:schemeClr val="bg1"/>
            </a:solidFill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A5181-9B2D-4760-B88A-96861C017546}"/>
              </a:ext>
            </a:extLst>
          </p:cNvPr>
          <p:cNvSpPr txBox="1"/>
          <p:nvPr/>
        </p:nvSpPr>
        <p:spPr>
          <a:xfrm>
            <a:off x="5211594" y="3918753"/>
            <a:ext cx="2461097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CSS</a:t>
            </a:r>
          </a:p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chemeClr val="bg1"/>
                </a:solidFill>
                <a:latin typeface="Segoe UI"/>
                <a:ea typeface="Segoe UI"/>
                <a:cs typeface="Segoe UI"/>
                <a:sym typeface="Segoe UI"/>
              </a:rPr>
              <a:t>IS</a:t>
            </a:r>
          </a:p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AWESOME</a:t>
            </a:r>
          </a:p>
        </p:txBody>
      </p:sp>
      <p:pic>
        <p:nvPicPr>
          <p:cNvPr id="2050" name="Picture 2" descr="Ministry of Testing">
            <a:extLst>
              <a:ext uri="{FF2B5EF4-FFF2-40B4-BE49-F238E27FC236}">
                <a16:creationId xmlns:a16="http://schemas.microsoft.com/office/drawing/2014/main" id="{FD78153D-F8A9-4F73-8DEF-A8F013863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478" y="132080"/>
            <a:ext cx="1824672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7337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Warning">
            <a:extLst>
              <a:ext uri="{FF2B5EF4-FFF2-40B4-BE49-F238E27FC236}">
                <a16:creationId xmlns:a16="http://schemas.microsoft.com/office/drawing/2014/main" id="{23EDE4DD-C93D-4EC7-955E-07F674485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0596" y="1656210"/>
            <a:ext cx="2461260" cy="2461260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289" y="452315"/>
            <a:ext cx="8757424" cy="874255"/>
          </a:xfrm>
        </p:spPr>
        <p:txBody>
          <a:bodyPr/>
          <a:lstStyle/>
          <a:p>
            <a:r>
              <a:rPr lang="en-US" dirty="0"/>
              <a:t>Breaking up the No-Hitter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50" y="4724400"/>
            <a:ext cx="12218649" cy="2133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8AF90-F346-407B-A2F7-045F91AE268B}"/>
              </a:ext>
            </a:extLst>
          </p:cNvPr>
          <p:cNvGrpSpPr/>
          <p:nvPr/>
        </p:nvGrpSpPr>
        <p:grpSpPr>
          <a:xfrm>
            <a:off x="8938016" y="1474780"/>
            <a:ext cx="2728203" cy="2980572"/>
            <a:chOff x="8938016" y="1474780"/>
            <a:chExt cx="2728203" cy="2980572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E65B2F3-71F2-4504-B0FE-6F795A38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71857" y="2689152"/>
              <a:ext cx="1264607" cy="10274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6C17EA-F2AB-4135-BB7C-5A0A0E1DE6CE}"/>
                </a:ext>
              </a:extLst>
            </p:cNvPr>
            <p:cNvSpPr txBox="1"/>
            <p:nvPr/>
          </p:nvSpPr>
          <p:spPr>
            <a:xfrm>
              <a:off x="8938016" y="3749518"/>
              <a:ext cx="2728203" cy="705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Developer</a:t>
              </a:r>
            </a:p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chemeClr val="accent1"/>
                  </a:solidFill>
                  <a:latin typeface="+mj-lt"/>
                  <a:ea typeface="Segoe UI"/>
                  <a:cs typeface="Segoe UI"/>
                  <a:sym typeface="Segoe UI"/>
                </a:rPr>
                <a:t>(Refactoring CSS)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endParaRPr>
            </a:p>
          </p:txBody>
        </p:sp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385296AF-451C-403C-87CF-DE8B89C6436C}"/>
                </a:ext>
              </a:extLst>
            </p:cNvPr>
            <p:cNvSpPr/>
            <p:nvPr/>
          </p:nvSpPr>
          <p:spPr>
            <a:xfrm>
              <a:off x="10152117" y="1474780"/>
              <a:ext cx="1392183" cy="923290"/>
            </a:xfrm>
            <a:prstGeom prst="wedgeEllipseCallout">
              <a:avLst>
                <a:gd name="adj1" fmla="val -56957"/>
                <a:gd name="adj2" fmla="val 8134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Refactor!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CSS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2DD31C-65CE-4DE0-90DF-4134ED2BD844}"/>
              </a:ext>
            </a:extLst>
          </p:cNvPr>
          <p:cNvGrpSpPr/>
          <p:nvPr/>
        </p:nvGrpSpPr>
        <p:grpSpPr>
          <a:xfrm>
            <a:off x="4343519" y="4051653"/>
            <a:ext cx="3364452" cy="1801321"/>
            <a:chOff x="4777859" y="3716645"/>
            <a:chExt cx="3364452" cy="18013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1AD257-D3A7-4B68-8205-DE0A47F0BF3F}"/>
                </a:ext>
              </a:extLst>
            </p:cNvPr>
            <p:cNvSpPr txBox="1"/>
            <p:nvPr/>
          </p:nvSpPr>
          <p:spPr>
            <a:xfrm>
              <a:off x="4777859" y="4812132"/>
              <a:ext cx="2874970" cy="705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latin typeface="+mj-lt"/>
                  <a:ea typeface="Segoe UI"/>
                  <a:cs typeface="Segoe UI"/>
                  <a:sym typeface="Segoe UI"/>
                </a:rPr>
                <a:t>Designer</a:t>
              </a:r>
            </a:p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Changing Design</a:t>
              </a:r>
            </a:p>
          </p:txBody>
        </p:sp>
        <p:pic>
          <p:nvPicPr>
            <p:cNvPr id="3" name="Graphic 2" descr="Teacher">
              <a:extLst>
                <a:ext uri="{FF2B5EF4-FFF2-40B4-BE49-F238E27FC236}">
                  <a16:creationId xmlns:a16="http://schemas.microsoft.com/office/drawing/2014/main" id="{CE597632-5E78-4E51-A7E0-5FF2B3528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15222" y="3716645"/>
              <a:ext cx="1334906" cy="1334906"/>
            </a:xfrm>
            <a:prstGeom prst="rect">
              <a:avLst/>
            </a:prstGeom>
          </p:spPr>
        </p:pic>
        <p:sp>
          <p:nvSpPr>
            <p:cNvPr id="25" name="Speech Bubble: Oval 24">
              <a:extLst>
                <a:ext uri="{FF2B5EF4-FFF2-40B4-BE49-F238E27FC236}">
                  <a16:creationId xmlns:a16="http://schemas.microsoft.com/office/drawing/2014/main" id="{85D983CC-21AB-4355-92A7-F89F8162997D}"/>
                </a:ext>
              </a:extLst>
            </p:cNvPr>
            <p:cNvSpPr/>
            <p:nvPr/>
          </p:nvSpPr>
          <p:spPr>
            <a:xfrm>
              <a:off x="6750128" y="4102434"/>
              <a:ext cx="1392183" cy="923290"/>
            </a:xfrm>
            <a:prstGeom prst="wedgeEllipseCallout">
              <a:avLst>
                <a:gd name="adj1" fmla="val -90892"/>
                <a:gd name="adj2" fmla="val -21822"/>
              </a:avLst>
            </a:prstGeom>
            <a:solidFill>
              <a:srgbClr val="1C1E2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Rounded Corners!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6EC00F-5ED2-4998-8160-F21B53A5C550}"/>
              </a:ext>
            </a:extLst>
          </p:cNvPr>
          <p:cNvGrpSpPr/>
          <p:nvPr/>
        </p:nvGrpSpPr>
        <p:grpSpPr>
          <a:xfrm>
            <a:off x="335280" y="1454418"/>
            <a:ext cx="3410104" cy="2734968"/>
            <a:chOff x="647700" y="1669602"/>
            <a:chExt cx="3410104" cy="2734968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91EDD2E-3EC7-4700-B554-BF12DFA4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52303" y="2605902"/>
              <a:ext cx="1334906" cy="109128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FA0C99-4BAB-4FB0-BAE8-A152C1905E8E}"/>
                </a:ext>
              </a:extLst>
            </p:cNvPr>
            <p:cNvSpPr txBox="1"/>
            <p:nvPr/>
          </p:nvSpPr>
          <p:spPr>
            <a:xfrm>
              <a:off x="1196340" y="3698736"/>
              <a:ext cx="2861464" cy="705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Content Manager</a:t>
              </a:r>
            </a:p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solidFill>
                    <a:srgbClr val="53585F"/>
                  </a:solidFill>
                  <a:latin typeface="+mj-lt"/>
                  <a:ea typeface="Segoe UI"/>
                  <a:cs typeface="Segoe UI"/>
                  <a:sym typeface="Segoe UI"/>
                </a:rPr>
                <a:t>Still Building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endParaRPr>
            </a:p>
          </p:txBody>
        </p:sp>
        <p:sp>
          <p:nvSpPr>
            <p:cNvPr id="26" name="Speech Bubble: Oval 25">
              <a:extLst>
                <a:ext uri="{FF2B5EF4-FFF2-40B4-BE49-F238E27FC236}">
                  <a16:creationId xmlns:a16="http://schemas.microsoft.com/office/drawing/2014/main" id="{86CA2A8D-2D9B-46F6-8C7A-44AF30892CF5}"/>
                </a:ext>
              </a:extLst>
            </p:cNvPr>
            <p:cNvSpPr/>
            <p:nvPr/>
          </p:nvSpPr>
          <p:spPr>
            <a:xfrm>
              <a:off x="647700" y="1669602"/>
              <a:ext cx="1575063" cy="923290"/>
            </a:xfrm>
            <a:prstGeom prst="wedgeEllipseCallout">
              <a:avLst>
                <a:gd name="adj1" fmla="val 69479"/>
                <a:gd name="adj2" fmla="val 64010"/>
              </a:avLst>
            </a:prstGeom>
            <a:solidFill>
              <a:schemeClr val="tx2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I’m Contenting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11F835-0603-4170-83C6-42DCD319FB06}"/>
              </a:ext>
            </a:extLst>
          </p:cNvPr>
          <p:cNvGrpSpPr/>
          <p:nvPr/>
        </p:nvGrpSpPr>
        <p:grpSpPr>
          <a:xfrm>
            <a:off x="4497278" y="2229156"/>
            <a:ext cx="3323191" cy="1356082"/>
            <a:chOff x="4497278" y="2229156"/>
            <a:chExt cx="3323191" cy="1356082"/>
          </a:xfrm>
        </p:grpSpPr>
        <p:sp>
          <p:nvSpPr>
            <p:cNvPr id="27" name="Speech Bubble: Oval 26">
              <a:extLst>
                <a:ext uri="{FF2B5EF4-FFF2-40B4-BE49-F238E27FC236}">
                  <a16:creationId xmlns:a16="http://schemas.microsoft.com/office/drawing/2014/main" id="{EB437CB0-F1B7-4C8A-9122-901AFA10EA00}"/>
                </a:ext>
              </a:extLst>
            </p:cNvPr>
            <p:cNvSpPr/>
            <p:nvPr/>
          </p:nvSpPr>
          <p:spPr>
            <a:xfrm>
              <a:off x="4497278" y="2341197"/>
              <a:ext cx="3170791" cy="1091286"/>
            </a:xfrm>
            <a:prstGeom prst="wedgeEllipseCallout">
              <a:avLst>
                <a:gd name="adj1" fmla="val -94611"/>
                <a:gd name="adj2" fmla="val -3316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31" name="Speech Bubble: Oval 30">
              <a:extLst>
                <a:ext uri="{FF2B5EF4-FFF2-40B4-BE49-F238E27FC236}">
                  <a16:creationId xmlns:a16="http://schemas.microsoft.com/office/drawing/2014/main" id="{1332A7EE-6802-4B4D-BB32-F3B7A8A8E950}"/>
                </a:ext>
              </a:extLst>
            </p:cNvPr>
            <p:cNvSpPr/>
            <p:nvPr/>
          </p:nvSpPr>
          <p:spPr>
            <a:xfrm>
              <a:off x="4649678" y="2493597"/>
              <a:ext cx="3170791" cy="1091286"/>
            </a:xfrm>
            <a:prstGeom prst="wedgeEllipseCallout">
              <a:avLst>
                <a:gd name="adj1" fmla="val -7616"/>
                <a:gd name="adj2" fmla="val 9811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32" name="Speech Bubble: Oval 31">
              <a:extLst>
                <a:ext uri="{FF2B5EF4-FFF2-40B4-BE49-F238E27FC236}">
                  <a16:creationId xmlns:a16="http://schemas.microsoft.com/office/drawing/2014/main" id="{072C22CB-A394-42F0-BB3E-499A87E2C5F2}"/>
                </a:ext>
              </a:extLst>
            </p:cNvPr>
            <p:cNvSpPr/>
            <p:nvPr/>
          </p:nvSpPr>
          <p:spPr>
            <a:xfrm>
              <a:off x="4716780" y="2229156"/>
              <a:ext cx="2991191" cy="1356082"/>
            </a:xfrm>
            <a:prstGeom prst="wedgeEllipseCallout">
              <a:avLst>
                <a:gd name="adj1" fmla="val 100527"/>
                <a:gd name="adj2" fmla="val -18498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There’s little risk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E347750-76A4-4C2D-8765-2DF523B070EE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277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4490-2C31-4F00-A477-2297C3A9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Risk….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7D9560A-CA33-4A63-8691-9ACAFF7538C7}"/>
              </a:ext>
            </a:extLst>
          </p:cNvPr>
          <p:cNvSpPr/>
          <p:nvPr/>
        </p:nvSpPr>
        <p:spPr>
          <a:xfrm>
            <a:off x="1706033" y="2972490"/>
            <a:ext cx="3467100" cy="2567900"/>
          </a:xfrm>
          <a:prstGeom prst="wedgeEllipseCallout">
            <a:avLst>
              <a:gd name="adj1" fmla="val -41278"/>
              <a:gd name="adj2" fmla="val -78067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rPr>
              <a:t>There’s little risk of me flying past this baseball game</a:t>
            </a:r>
          </a:p>
        </p:txBody>
      </p:sp>
      <p:pic>
        <p:nvPicPr>
          <p:cNvPr id="11268" name="Picture 4" descr="Image result for twitter logo">
            <a:extLst>
              <a:ext uri="{FF2B5EF4-FFF2-40B4-BE49-F238E27FC236}">
                <a16:creationId xmlns:a16="http://schemas.microsoft.com/office/drawing/2014/main" id="{3B11360F-2ABC-43C9-BE9D-54FB40D1E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94650">
            <a:off x="364743" y="1539240"/>
            <a:ext cx="1515618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iphy">
            <a:hlinkClick r:id="" action="ppaction://media"/>
            <a:extLst>
              <a:ext uri="{FF2B5EF4-FFF2-40B4-BE49-F238E27FC236}">
                <a16:creationId xmlns:a16="http://schemas.microsoft.com/office/drawing/2014/main" id="{9CAF9327-44B0-49C8-9A96-AF57054375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3133" y="1635443"/>
            <a:ext cx="5491479" cy="3088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08FDF7-B295-4E82-9C66-EFE968179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50" y="4724400"/>
            <a:ext cx="12218649" cy="2133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74F4B5-7A47-4D31-95CD-47585F3C0322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205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289" y="452315"/>
            <a:ext cx="8757424" cy="874255"/>
          </a:xfrm>
        </p:spPr>
        <p:txBody>
          <a:bodyPr/>
          <a:lstStyle/>
          <a:p>
            <a:r>
              <a:rPr lang="en-US" dirty="0"/>
              <a:t>Breaking up the No-Hitter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4400"/>
            <a:ext cx="12218649" cy="2133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8AF90-F346-407B-A2F7-045F91AE268B}"/>
              </a:ext>
            </a:extLst>
          </p:cNvPr>
          <p:cNvGrpSpPr/>
          <p:nvPr/>
        </p:nvGrpSpPr>
        <p:grpSpPr>
          <a:xfrm>
            <a:off x="8938017" y="1474780"/>
            <a:ext cx="2606283" cy="2829761"/>
            <a:chOff x="8938017" y="1474780"/>
            <a:chExt cx="2606283" cy="2829761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E65B2F3-71F2-4504-B0FE-6F795A38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1857" y="2689152"/>
              <a:ext cx="1264607" cy="10274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6C17EA-F2AB-4135-BB7C-5A0A0E1DE6CE}"/>
                </a:ext>
              </a:extLst>
            </p:cNvPr>
            <p:cNvSpPr txBox="1"/>
            <p:nvPr/>
          </p:nvSpPr>
          <p:spPr>
            <a:xfrm>
              <a:off x="8938017" y="3900328"/>
              <a:ext cx="1536696" cy="404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Developer</a:t>
              </a:r>
            </a:p>
          </p:txBody>
        </p:sp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385296AF-451C-403C-87CF-DE8B89C6436C}"/>
                </a:ext>
              </a:extLst>
            </p:cNvPr>
            <p:cNvSpPr/>
            <p:nvPr/>
          </p:nvSpPr>
          <p:spPr>
            <a:xfrm>
              <a:off x="10152117" y="1474780"/>
              <a:ext cx="1392183" cy="923290"/>
            </a:xfrm>
            <a:prstGeom prst="wedgeEllipseCallout">
              <a:avLst>
                <a:gd name="adj1" fmla="val -56957"/>
                <a:gd name="adj2" fmla="val 8134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Refactor!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CSS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2DD31C-65CE-4DE0-90DF-4134ED2BD844}"/>
              </a:ext>
            </a:extLst>
          </p:cNvPr>
          <p:cNvGrpSpPr/>
          <p:nvPr/>
        </p:nvGrpSpPr>
        <p:grpSpPr>
          <a:xfrm>
            <a:off x="4793099" y="4051653"/>
            <a:ext cx="2914872" cy="1549926"/>
            <a:chOff x="5227439" y="3716645"/>
            <a:chExt cx="2914872" cy="15499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1AD257-D3A7-4B68-8205-DE0A47F0BF3F}"/>
                </a:ext>
              </a:extLst>
            </p:cNvPr>
            <p:cNvSpPr txBox="1"/>
            <p:nvPr/>
          </p:nvSpPr>
          <p:spPr>
            <a:xfrm>
              <a:off x="5227439" y="4862358"/>
              <a:ext cx="1874282" cy="404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latin typeface="+mj-lt"/>
                  <a:ea typeface="Segoe UI"/>
                  <a:cs typeface="Segoe UI"/>
                  <a:sym typeface="Segoe UI"/>
                </a:rPr>
                <a:t>Designer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Segoe UI"/>
                <a:cs typeface="Segoe UI"/>
                <a:sym typeface="Segoe UI"/>
              </a:endParaRPr>
            </a:p>
          </p:txBody>
        </p:sp>
        <p:pic>
          <p:nvPicPr>
            <p:cNvPr id="3" name="Graphic 2" descr="Teacher">
              <a:extLst>
                <a:ext uri="{FF2B5EF4-FFF2-40B4-BE49-F238E27FC236}">
                  <a16:creationId xmlns:a16="http://schemas.microsoft.com/office/drawing/2014/main" id="{CE597632-5E78-4E51-A7E0-5FF2B3528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15222" y="3716645"/>
              <a:ext cx="1334906" cy="1334906"/>
            </a:xfrm>
            <a:prstGeom prst="rect">
              <a:avLst/>
            </a:prstGeom>
          </p:spPr>
        </p:pic>
        <p:sp>
          <p:nvSpPr>
            <p:cNvPr id="25" name="Speech Bubble: Oval 24">
              <a:extLst>
                <a:ext uri="{FF2B5EF4-FFF2-40B4-BE49-F238E27FC236}">
                  <a16:creationId xmlns:a16="http://schemas.microsoft.com/office/drawing/2014/main" id="{85D983CC-21AB-4355-92A7-F89F8162997D}"/>
                </a:ext>
              </a:extLst>
            </p:cNvPr>
            <p:cNvSpPr/>
            <p:nvPr/>
          </p:nvSpPr>
          <p:spPr>
            <a:xfrm>
              <a:off x="6750128" y="4102434"/>
              <a:ext cx="1392183" cy="923290"/>
            </a:xfrm>
            <a:prstGeom prst="wedgeEllipseCallout">
              <a:avLst>
                <a:gd name="adj1" fmla="val -90892"/>
                <a:gd name="adj2" fmla="val -21822"/>
              </a:avLst>
            </a:prstGeom>
            <a:solidFill>
              <a:srgbClr val="1C1E2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Rounded Corners!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6EC00F-5ED2-4998-8160-F21B53A5C550}"/>
              </a:ext>
            </a:extLst>
          </p:cNvPr>
          <p:cNvGrpSpPr/>
          <p:nvPr/>
        </p:nvGrpSpPr>
        <p:grpSpPr>
          <a:xfrm>
            <a:off x="335280" y="1454418"/>
            <a:ext cx="3410104" cy="2734968"/>
            <a:chOff x="647700" y="1669602"/>
            <a:chExt cx="3410104" cy="2734968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91EDD2E-3EC7-4700-B554-BF12DFA4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52303" y="2605902"/>
              <a:ext cx="1334906" cy="109128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FA0C99-4BAB-4FB0-BAE8-A152C1905E8E}"/>
                </a:ext>
              </a:extLst>
            </p:cNvPr>
            <p:cNvSpPr txBox="1"/>
            <p:nvPr/>
          </p:nvSpPr>
          <p:spPr>
            <a:xfrm>
              <a:off x="2183522" y="3698736"/>
              <a:ext cx="1874282" cy="705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Content Manager</a:t>
              </a:r>
            </a:p>
          </p:txBody>
        </p:sp>
        <p:sp>
          <p:nvSpPr>
            <p:cNvPr id="26" name="Speech Bubble: Oval 25">
              <a:extLst>
                <a:ext uri="{FF2B5EF4-FFF2-40B4-BE49-F238E27FC236}">
                  <a16:creationId xmlns:a16="http://schemas.microsoft.com/office/drawing/2014/main" id="{86CA2A8D-2D9B-46F6-8C7A-44AF30892CF5}"/>
                </a:ext>
              </a:extLst>
            </p:cNvPr>
            <p:cNvSpPr/>
            <p:nvPr/>
          </p:nvSpPr>
          <p:spPr>
            <a:xfrm>
              <a:off x="647700" y="1669602"/>
              <a:ext cx="1575063" cy="923290"/>
            </a:xfrm>
            <a:prstGeom prst="wedgeEllipseCallout">
              <a:avLst>
                <a:gd name="adj1" fmla="val 69479"/>
                <a:gd name="adj2" fmla="val 64010"/>
              </a:avLst>
            </a:prstGeom>
            <a:solidFill>
              <a:schemeClr val="tx2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I’m Contenting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EE6C91-CFCD-49B0-A455-3E369A1B7CE7}"/>
              </a:ext>
            </a:extLst>
          </p:cNvPr>
          <p:cNvSpPr txBox="1"/>
          <p:nvPr/>
        </p:nvSpPr>
        <p:spPr>
          <a:xfrm>
            <a:off x="3838074" y="2788669"/>
            <a:ext cx="487278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>
                <a:solidFill>
                  <a:srgbClr val="53585F"/>
                </a:solidFill>
                <a:latin typeface="+mj-lt"/>
                <a:ea typeface="Segoe UI"/>
                <a:cs typeface="Segoe UI"/>
                <a:sym typeface="Segoe UI"/>
              </a:rPr>
              <a:t>…. 2 Days Later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+mj-lt"/>
              <a:ea typeface="Segoe UI"/>
              <a:cs typeface="Segoe UI"/>
              <a:sym typeface="Segoe U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11F835-0603-4170-83C6-42DCD319FB06}"/>
              </a:ext>
            </a:extLst>
          </p:cNvPr>
          <p:cNvGrpSpPr/>
          <p:nvPr/>
        </p:nvGrpSpPr>
        <p:grpSpPr>
          <a:xfrm>
            <a:off x="4497278" y="1623248"/>
            <a:ext cx="3323191" cy="2567900"/>
            <a:chOff x="4497278" y="1623248"/>
            <a:chExt cx="3323191" cy="2567900"/>
          </a:xfrm>
        </p:grpSpPr>
        <p:sp>
          <p:nvSpPr>
            <p:cNvPr id="27" name="Speech Bubble: Oval 26">
              <a:extLst>
                <a:ext uri="{FF2B5EF4-FFF2-40B4-BE49-F238E27FC236}">
                  <a16:creationId xmlns:a16="http://schemas.microsoft.com/office/drawing/2014/main" id="{EB437CB0-F1B7-4C8A-9122-901AFA10EA00}"/>
                </a:ext>
              </a:extLst>
            </p:cNvPr>
            <p:cNvSpPr/>
            <p:nvPr/>
          </p:nvSpPr>
          <p:spPr>
            <a:xfrm>
              <a:off x="4497278" y="2341197"/>
              <a:ext cx="3170791" cy="1091286"/>
            </a:xfrm>
            <a:prstGeom prst="wedgeEllipseCallout">
              <a:avLst>
                <a:gd name="adj1" fmla="val -94611"/>
                <a:gd name="adj2" fmla="val -3316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31" name="Speech Bubble: Oval 30">
              <a:extLst>
                <a:ext uri="{FF2B5EF4-FFF2-40B4-BE49-F238E27FC236}">
                  <a16:creationId xmlns:a16="http://schemas.microsoft.com/office/drawing/2014/main" id="{1332A7EE-6802-4B4D-BB32-F3B7A8A8E950}"/>
                </a:ext>
              </a:extLst>
            </p:cNvPr>
            <p:cNvSpPr/>
            <p:nvPr/>
          </p:nvSpPr>
          <p:spPr>
            <a:xfrm>
              <a:off x="4649678" y="2493597"/>
              <a:ext cx="3170791" cy="1091286"/>
            </a:xfrm>
            <a:prstGeom prst="wedgeEllipseCallout">
              <a:avLst>
                <a:gd name="adj1" fmla="val -7616"/>
                <a:gd name="adj2" fmla="val 98111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sp>
          <p:nvSpPr>
            <p:cNvPr id="32" name="Speech Bubble: Oval 31">
              <a:extLst>
                <a:ext uri="{FF2B5EF4-FFF2-40B4-BE49-F238E27FC236}">
                  <a16:creationId xmlns:a16="http://schemas.microsoft.com/office/drawing/2014/main" id="{072C22CB-A394-42F0-BB3E-499A87E2C5F2}"/>
                </a:ext>
              </a:extLst>
            </p:cNvPr>
            <p:cNvSpPr/>
            <p:nvPr/>
          </p:nvSpPr>
          <p:spPr>
            <a:xfrm>
              <a:off x="4716780" y="1623248"/>
              <a:ext cx="2991191" cy="2567900"/>
            </a:xfrm>
            <a:prstGeom prst="wedgeEllipseCallout">
              <a:avLst>
                <a:gd name="adj1" fmla="val 100527"/>
                <a:gd name="adj2" fmla="val -18498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Why does the site look horrible now !?!?!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7E071F6-CD82-458E-A597-F411344F738D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667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289" y="452315"/>
            <a:ext cx="8757424" cy="874255"/>
          </a:xfrm>
        </p:spPr>
        <p:txBody>
          <a:bodyPr/>
          <a:lstStyle/>
          <a:p>
            <a:r>
              <a:rPr lang="en-US" dirty="0"/>
              <a:t>Breaking up the No-Hitter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6ADD96-421B-4ADC-B29A-31EC53062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223" y="1381098"/>
            <a:ext cx="2466615" cy="4926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7AD01-535E-4678-A4C8-E8FBDA6FD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748" y="1381098"/>
            <a:ext cx="2466615" cy="502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4400"/>
            <a:ext cx="12218649" cy="21336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4E21D81-3EB5-4095-992E-825C17AF0331}"/>
              </a:ext>
            </a:extLst>
          </p:cNvPr>
          <p:cNvSpPr/>
          <p:nvPr/>
        </p:nvSpPr>
        <p:spPr>
          <a:xfrm>
            <a:off x="5463540" y="3429000"/>
            <a:ext cx="1507783" cy="525585"/>
          </a:xfrm>
          <a:prstGeom prst="rightArrow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8DBF13-00E9-4C8C-A710-BB77DA1C8927}"/>
              </a:ext>
            </a:extLst>
          </p:cNvPr>
          <p:cNvSpPr/>
          <p:nvPr/>
        </p:nvSpPr>
        <p:spPr>
          <a:xfrm>
            <a:off x="8260080" y="1965960"/>
            <a:ext cx="754380" cy="2971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3FC7EC-8C1B-4907-A38B-4D86272ECD81}"/>
              </a:ext>
            </a:extLst>
          </p:cNvPr>
          <p:cNvSpPr/>
          <p:nvPr/>
        </p:nvSpPr>
        <p:spPr>
          <a:xfrm>
            <a:off x="7434988" y="2243697"/>
            <a:ext cx="1846172" cy="2971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9D1FA0-B3C5-494B-A538-87FFE6286624}"/>
              </a:ext>
            </a:extLst>
          </p:cNvPr>
          <p:cNvSpPr/>
          <p:nvPr/>
        </p:nvSpPr>
        <p:spPr>
          <a:xfrm>
            <a:off x="7422969" y="5117784"/>
            <a:ext cx="1846172" cy="7315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F377F8-9C5C-45EB-ABDB-485C5D15B46E}"/>
              </a:ext>
            </a:extLst>
          </p:cNvPr>
          <p:cNvSpPr/>
          <p:nvPr/>
        </p:nvSpPr>
        <p:spPr>
          <a:xfrm>
            <a:off x="7410004" y="2725299"/>
            <a:ext cx="1846172" cy="73152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26D223-6391-4B2D-8DB6-C04FAF06E159}"/>
              </a:ext>
            </a:extLst>
          </p:cNvPr>
          <p:cNvSpPr/>
          <p:nvPr/>
        </p:nvSpPr>
        <p:spPr>
          <a:xfrm>
            <a:off x="7449808" y="4071879"/>
            <a:ext cx="1846172" cy="1828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26B854-A15B-4277-A2CB-640CAFB10896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528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up the No-Hitter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E2B5D9-68AF-47A3-B66D-B11BB4E4E11E}"/>
              </a:ext>
            </a:extLst>
          </p:cNvPr>
          <p:cNvGrpSpPr/>
          <p:nvPr/>
        </p:nvGrpSpPr>
        <p:grpSpPr>
          <a:xfrm>
            <a:off x="4790831" y="1820985"/>
            <a:ext cx="5683882" cy="3665415"/>
            <a:chOff x="4790831" y="1820985"/>
            <a:chExt cx="5683882" cy="3665415"/>
          </a:xfrm>
          <a:solidFill>
            <a:schemeClr val="accent2"/>
          </a:solidFill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921765D1-E358-4D48-AA51-3D522EE1DBE2}"/>
                </a:ext>
              </a:extLst>
            </p:cNvPr>
            <p:cNvSpPr/>
            <p:nvPr/>
          </p:nvSpPr>
          <p:spPr>
            <a:xfrm>
              <a:off x="4790831" y="1820985"/>
              <a:ext cx="5683882" cy="3665415"/>
            </a:xfrm>
            <a:prstGeom prst="triangle">
              <a:avLst/>
            </a:prstGeom>
            <a:grpFill/>
            <a:ln w="12700" cap="flat">
              <a:noFill/>
              <a:miter lim="4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BECC87A-EA9D-44CF-998E-DB64D57ED831}"/>
                </a:ext>
              </a:extLst>
            </p:cNvPr>
            <p:cNvCxnSpPr/>
            <p:nvPr/>
          </p:nvCxnSpPr>
          <p:spPr>
            <a:xfrm>
              <a:off x="5642708" y="4486031"/>
              <a:ext cx="3938954" cy="0"/>
            </a:xfrm>
            <a:prstGeom prst="line">
              <a:avLst/>
            </a:prstGeom>
            <a:grpFill/>
            <a:ln w="25400" cap="flat">
              <a:solidFill>
                <a:schemeClr val="bg1">
                  <a:lumMod val="9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555058-E03A-4F01-8CD6-55D6C457C006}"/>
                </a:ext>
              </a:extLst>
            </p:cNvPr>
            <p:cNvCxnSpPr>
              <a:cxnSpLocks/>
            </p:cNvCxnSpPr>
            <p:nvPr/>
          </p:nvCxnSpPr>
          <p:spPr>
            <a:xfrm>
              <a:off x="6807200" y="3059723"/>
              <a:ext cx="1625600" cy="0"/>
            </a:xfrm>
            <a:prstGeom prst="line">
              <a:avLst/>
            </a:prstGeom>
            <a:grpFill/>
            <a:ln w="25400" cap="flat">
              <a:solidFill>
                <a:schemeClr val="bg1">
                  <a:lumMod val="9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F8FB1C-9D91-48E8-B0A5-355A5E560C58}"/>
              </a:ext>
            </a:extLst>
          </p:cNvPr>
          <p:cNvSpPr txBox="1"/>
          <p:nvPr/>
        </p:nvSpPr>
        <p:spPr>
          <a:xfrm>
            <a:off x="5729726" y="4621374"/>
            <a:ext cx="373575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Unit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D7AB1-E5F2-4594-B0AD-F01676EB9A9B}"/>
              </a:ext>
            </a:extLst>
          </p:cNvPr>
          <p:cNvSpPr txBox="1"/>
          <p:nvPr/>
        </p:nvSpPr>
        <p:spPr>
          <a:xfrm>
            <a:off x="5744308" y="3370820"/>
            <a:ext cx="373575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+mj-lt"/>
                <a:ea typeface="Segoe UI"/>
                <a:cs typeface="Segoe UI"/>
                <a:sym typeface="Segoe UI"/>
              </a:rPr>
              <a:t>Integration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Segoe UI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BABF4-D49F-4BF3-B0D1-F6D7B58E6E5C}"/>
              </a:ext>
            </a:extLst>
          </p:cNvPr>
          <p:cNvSpPr txBox="1"/>
          <p:nvPr/>
        </p:nvSpPr>
        <p:spPr>
          <a:xfrm>
            <a:off x="7112000" y="2195475"/>
            <a:ext cx="103163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E2E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2689A585-0397-4D38-9553-D835189DA467}"/>
              </a:ext>
            </a:extLst>
          </p:cNvPr>
          <p:cNvSpPr/>
          <p:nvPr/>
        </p:nvSpPr>
        <p:spPr>
          <a:xfrm>
            <a:off x="8330819" y="1371600"/>
            <a:ext cx="1956705" cy="1093192"/>
          </a:xfrm>
          <a:prstGeom prst="cloudCallout">
            <a:avLst>
              <a:gd name="adj1" fmla="val -55225"/>
              <a:gd name="adj2" fmla="val 62500"/>
            </a:avLst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rPr>
              <a:t>Manual Tests</a:t>
            </a:r>
          </a:p>
        </p:txBody>
      </p:sp>
      <p:pic>
        <p:nvPicPr>
          <p:cNvPr id="9218" name="Picture 2" descr="Image result for Jenkins">
            <a:extLst>
              <a:ext uri="{FF2B5EF4-FFF2-40B4-BE49-F238E27FC236}">
                <a16:creationId xmlns:a16="http://schemas.microsoft.com/office/drawing/2014/main" id="{DEF6DCDC-C97D-4955-BC32-A898AC69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11" y="1901274"/>
            <a:ext cx="1687471" cy="232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26F9A69-640B-40D4-B930-7BDD57447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0298" y="2373541"/>
            <a:ext cx="1595438" cy="1297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09D6D5C-DE84-45AD-9D3C-866A98440FB5}"/>
              </a:ext>
            </a:extLst>
          </p:cNvPr>
          <p:cNvSpPr/>
          <p:nvPr/>
        </p:nvSpPr>
        <p:spPr>
          <a:xfrm>
            <a:off x="5174711" y="5500267"/>
            <a:ext cx="5039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https://martinfowler.com/bliki/TestPyramid.html</a:t>
            </a:r>
          </a:p>
        </p:txBody>
      </p:sp>
      <p:pic>
        <p:nvPicPr>
          <p:cNvPr id="18" name="Graphic 17" descr="Checklist">
            <a:extLst>
              <a:ext uri="{FF2B5EF4-FFF2-40B4-BE49-F238E27FC236}">
                <a16:creationId xmlns:a16="http://schemas.microsoft.com/office/drawing/2014/main" id="{1D6C4528-967E-4DC2-9F57-71F858A96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0702" y="1748647"/>
            <a:ext cx="2622151" cy="2622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3E12A5-6842-4097-B179-786F098E0DAC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33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289" y="452315"/>
            <a:ext cx="8757424" cy="874255"/>
          </a:xfrm>
        </p:spPr>
        <p:txBody>
          <a:bodyPr/>
          <a:lstStyle/>
          <a:p>
            <a:r>
              <a:rPr lang="en-US" dirty="0"/>
              <a:t>Visit to the mound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50" y="4724400"/>
            <a:ext cx="12218649" cy="2133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8AF90-F346-407B-A2F7-045F91AE268B}"/>
              </a:ext>
            </a:extLst>
          </p:cNvPr>
          <p:cNvGrpSpPr/>
          <p:nvPr/>
        </p:nvGrpSpPr>
        <p:grpSpPr>
          <a:xfrm>
            <a:off x="8631661" y="1960341"/>
            <a:ext cx="2353592" cy="2229045"/>
            <a:chOff x="8121121" y="2075496"/>
            <a:chExt cx="2353592" cy="2229045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E65B2F3-71F2-4504-B0FE-6F795A38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1857" y="2689152"/>
              <a:ext cx="1264607" cy="102749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6C17EA-F2AB-4135-BB7C-5A0A0E1DE6CE}"/>
                </a:ext>
              </a:extLst>
            </p:cNvPr>
            <p:cNvSpPr txBox="1"/>
            <p:nvPr/>
          </p:nvSpPr>
          <p:spPr>
            <a:xfrm>
              <a:off x="8938017" y="3900328"/>
              <a:ext cx="1536696" cy="404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Developer</a:t>
              </a:r>
            </a:p>
          </p:txBody>
        </p:sp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385296AF-451C-403C-87CF-DE8B89C6436C}"/>
                </a:ext>
              </a:extLst>
            </p:cNvPr>
            <p:cNvSpPr/>
            <p:nvPr/>
          </p:nvSpPr>
          <p:spPr>
            <a:xfrm>
              <a:off x="8121121" y="2075496"/>
              <a:ext cx="1392183" cy="533777"/>
            </a:xfrm>
            <a:prstGeom prst="wedgeEllipseCallout">
              <a:avLst>
                <a:gd name="adj1" fmla="val 65101"/>
                <a:gd name="adj2" fmla="val 87052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1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j-lt"/>
                  <a:ea typeface="+mn-ea"/>
                  <a:cs typeface="+mn-cs"/>
                  <a:sym typeface="Franklin Gothic Demi Cond"/>
                </a:rPr>
                <a:t>TESTING!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D2DD31C-65CE-4DE0-90DF-4134ED2BD844}"/>
              </a:ext>
            </a:extLst>
          </p:cNvPr>
          <p:cNvGrpSpPr/>
          <p:nvPr/>
        </p:nvGrpSpPr>
        <p:grpSpPr>
          <a:xfrm>
            <a:off x="5480759" y="4001110"/>
            <a:ext cx="1874282" cy="1968140"/>
            <a:chOff x="5227439" y="3298431"/>
            <a:chExt cx="1874282" cy="196814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1AD257-D3A7-4B68-8205-DE0A47F0BF3F}"/>
                </a:ext>
              </a:extLst>
            </p:cNvPr>
            <p:cNvSpPr txBox="1"/>
            <p:nvPr/>
          </p:nvSpPr>
          <p:spPr>
            <a:xfrm>
              <a:off x="5227439" y="4862358"/>
              <a:ext cx="1874282" cy="404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800" dirty="0">
                  <a:latin typeface="+mj-lt"/>
                  <a:ea typeface="Segoe UI"/>
                  <a:cs typeface="Segoe UI"/>
                  <a:sym typeface="Segoe UI"/>
                </a:rPr>
                <a:t>Designer</a:t>
              </a:r>
              <a:endParaRPr kumimoji="0" lang="en-US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Segoe UI"/>
                <a:cs typeface="Segoe UI"/>
                <a:sym typeface="Segoe UI"/>
              </a:endParaRPr>
            </a:p>
          </p:txBody>
        </p:sp>
        <p:pic>
          <p:nvPicPr>
            <p:cNvPr id="3" name="Graphic 2" descr="Teacher">
              <a:extLst>
                <a:ext uri="{FF2B5EF4-FFF2-40B4-BE49-F238E27FC236}">
                  <a16:creationId xmlns:a16="http://schemas.microsoft.com/office/drawing/2014/main" id="{CE597632-5E78-4E51-A7E0-5FF2B3528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15222" y="3716645"/>
              <a:ext cx="1334906" cy="1334906"/>
            </a:xfrm>
            <a:prstGeom prst="rect">
              <a:avLst/>
            </a:prstGeom>
          </p:spPr>
        </p:pic>
        <p:sp>
          <p:nvSpPr>
            <p:cNvPr id="25" name="Speech Bubble: Oval 24">
              <a:extLst>
                <a:ext uri="{FF2B5EF4-FFF2-40B4-BE49-F238E27FC236}">
                  <a16:creationId xmlns:a16="http://schemas.microsoft.com/office/drawing/2014/main" id="{85D983CC-21AB-4355-92A7-F89F8162997D}"/>
                </a:ext>
              </a:extLst>
            </p:cNvPr>
            <p:cNvSpPr/>
            <p:nvPr/>
          </p:nvSpPr>
          <p:spPr>
            <a:xfrm>
              <a:off x="5640958" y="3298431"/>
              <a:ext cx="1392183" cy="533777"/>
            </a:xfrm>
            <a:prstGeom prst="wedgeEllipseCallout">
              <a:avLst>
                <a:gd name="adj1" fmla="val -28495"/>
                <a:gd name="adj2" fmla="val 148057"/>
              </a:avLst>
            </a:prstGeom>
            <a:solidFill>
              <a:srgbClr val="1C1E21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TESTING!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D6EC00F-5ED2-4998-8160-F21B53A5C550}"/>
              </a:ext>
            </a:extLst>
          </p:cNvPr>
          <p:cNvGrpSpPr/>
          <p:nvPr/>
        </p:nvGrpSpPr>
        <p:grpSpPr>
          <a:xfrm>
            <a:off x="1871102" y="2046212"/>
            <a:ext cx="2557053" cy="2143174"/>
            <a:chOff x="2183522" y="2261396"/>
            <a:chExt cx="2557053" cy="2143174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91EDD2E-3EC7-4700-B554-BF12DFA4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52303" y="2605902"/>
              <a:ext cx="1334906" cy="109128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FA0C99-4BAB-4FB0-BAE8-A152C1905E8E}"/>
                </a:ext>
              </a:extLst>
            </p:cNvPr>
            <p:cNvSpPr txBox="1"/>
            <p:nvPr/>
          </p:nvSpPr>
          <p:spPr>
            <a:xfrm>
              <a:off x="2183522" y="3698736"/>
              <a:ext cx="1874282" cy="7058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spc="0" normalizeH="0" baseline="0" dirty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rPr>
                <a:t>Content Manager</a:t>
              </a:r>
            </a:p>
          </p:txBody>
        </p:sp>
        <p:sp>
          <p:nvSpPr>
            <p:cNvPr id="26" name="Speech Bubble: Oval 25">
              <a:extLst>
                <a:ext uri="{FF2B5EF4-FFF2-40B4-BE49-F238E27FC236}">
                  <a16:creationId xmlns:a16="http://schemas.microsoft.com/office/drawing/2014/main" id="{86CA2A8D-2D9B-46F6-8C7A-44AF30892CF5}"/>
                </a:ext>
              </a:extLst>
            </p:cNvPr>
            <p:cNvSpPr/>
            <p:nvPr/>
          </p:nvSpPr>
          <p:spPr>
            <a:xfrm>
              <a:off x="3165512" y="2261396"/>
              <a:ext cx="1575063" cy="533777"/>
            </a:xfrm>
            <a:prstGeom prst="wedgeEllipseCallout">
              <a:avLst>
                <a:gd name="adj1" fmla="val -69368"/>
                <a:gd name="adj2" fmla="val 41169"/>
              </a:avLst>
            </a:prstGeom>
            <a:solidFill>
              <a:schemeClr val="tx2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="1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TESTING!</a:t>
              </a:r>
              <a:endParaRPr kumimoji="0" lang="en-US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</p:grpSp>
      <p:pic>
        <p:nvPicPr>
          <p:cNvPr id="13314" name="Picture 2" descr="Image result for drunk stick figure">
            <a:extLst>
              <a:ext uri="{FF2B5EF4-FFF2-40B4-BE49-F238E27FC236}">
                <a16:creationId xmlns:a16="http://schemas.microsoft.com/office/drawing/2014/main" id="{C7CAF9C0-B3E3-459E-88AC-E5C9BDFF9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16" y="2046212"/>
            <a:ext cx="1334906" cy="1334906"/>
          </a:xfrm>
          <a:prstGeom prst="rect">
            <a:avLst/>
          </a:prstGeom>
          <a:solidFill>
            <a:schemeClr val="accent1"/>
          </a:solidFill>
          <a:ex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F26C16-03D7-4D82-8354-FE79073BE629}"/>
              </a:ext>
            </a:extLst>
          </p:cNvPr>
          <p:cNvSpPr txBox="1"/>
          <p:nvPr/>
        </p:nvSpPr>
        <p:spPr>
          <a:xfrm>
            <a:off x="5822021" y="3395119"/>
            <a:ext cx="1536696" cy="4042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latin typeface="+mj-lt"/>
                <a:ea typeface="Segoe UI"/>
                <a:cs typeface="Segoe UI"/>
                <a:sym typeface="Segoe UI"/>
              </a:rPr>
              <a:t>Test Lead</a:t>
            </a:r>
            <a:endParaRPr kumimoji="0" lang="en-US" sz="2800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Segoe UI"/>
              <a:cs typeface="Segoe UI"/>
              <a:sym typeface="Segoe U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9B92FF-249A-4AC7-8FF1-188BA6031AF0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55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the Bullpen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29" y="1996440"/>
            <a:ext cx="11098541" cy="3194051"/>
          </a:xfrm>
        </p:spPr>
        <p:txBody>
          <a:bodyPr/>
          <a:lstStyle/>
          <a:p>
            <a:pPr rtl="0" fontAlgn="ctr"/>
            <a:r>
              <a:rPr lang="en-US" sz="2800" dirty="0"/>
              <a:t>Jenkins was reporting everything passing</a:t>
            </a:r>
          </a:p>
          <a:p>
            <a:pPr rtl="0" fontAlgn="ctr"/>
            <a:r>
              <a:rPr lang="en-US" sz="2800" dirty="0"/>
              <a:t>Validating the UI manually every time was too time consuming</a:t>
            </a:r>
          </a:p>
          <a:p>
            <a:pPr lvl="1" rtl="0" fontAlgn="ctr"/>
            <a:r>
              <a:rPr lang="en-US" sz="2800" dirty="0"/>
              <a:t>(7 site instances x ~50 pages per = 350  pages)</a:t>
            </a:r>
          </a:p>
          <a:p>
            <a:pPr rtl="0" fontAlgn="ctr"/>
            <a:r>
              <a:rPr lang="en-US" sz="2800" dirty="0"/>
              <a:t>Ultimately we just wanted to know if something changed the UI</a:t>
            </a:r>
          </a:p>
          <a:p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We need a reliever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0515E7-AD90-46FB-98EC-CB7166676A8F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5641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the Bullpen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29" y="1996440"/>
            <a:ext cx="11098541" cy="3194051"/>
          </a:xfrm>
        </p:spPr>
        <p:txBody>
          <a:bodyPr/>
          <a:lstStyle/>
          <a:p>
            <a:pPr rtl="0" fontAlgn="ctr"/>
            <a:r>
              <a:rPr lang="en-US" sz="2800" dirty="0"/>
              <a:t>How can we speed up UI regression review process?</a:t>
            </a:r>
          </a:p>
          <a:p>
            <a:pPr rtl="0" fontAlgn="ctr"/>
            <a:r>
              <a:rPr lang="en-US" sz="2800" dirty="0"/>
              <a:t>Include it in our CI</a:t>
            </a:r>
          </a:p>
          <a:p>
            <a:pPr rtl="0" fontAlgn="ctr"/>
            <a:r>
              <a:rPr lang="en-US" sz="2800" dirty="0"/>
              <a:t>Visually inform us of changes</a:t>
            </a:r>
          </a:p>
          <a:p>
            <a:pPr rtl="0" fontAlgn="ctr"/>
            <a:r>
              <a:rPr lang="en-US" sz="2800" dirty="0"/>
              <a:t>Cost Effective</a:t>
            </a:r>
            <a:endParaRPr lang="en-US" dirty="0"/>
          </a:p>
          <a:p>
            <a:pPr rtl="0" fontAlgn="ctr"/>
            <a:endParaRPr lang="en-US" sz="2800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We need a reliever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04B0A-7A31-4CB6-9108-F44D79942E6A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846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– Test Lead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29" y="1996440"/>
            <a:ext cx="11098541" cy="3194051"/>
          </a:xfrm>
        </p:spPr>
        <p:txBody>
          <a:bodyPr/>
          <a:lstStyle/>
          <a:p>
            <a:pPr marL="0" indent="0" rtl="0" fontAlgn="ctr">
              <a:buNone/>
            </a:pPr>
            <a:endParaRPr lang="en-US" dirty="0"/>
          </a:p>
          <a:p>
            <a:pPr rtl="0" fontAlgn="ctr"/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0459C-D487-42DB-8B4D-313C5F042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378950"/>
          </a:xfrm>
        </p:spPr>
        <p:txBody>
          <a:bodyPr/>
          <a:lstStyle/>
          <a:p>
            <a:r>
              <a:rPr lang="en-US" dirty="0"/>
              <a:t>Pride got the best of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AEA06-8DB1-4177-8670-22F6992FF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289" y="1880750"/>
            <a:ext cx="4596063" cy="2903810"/>
          </a:xfrm>
          <a:prstGeom prst="rect">
            <a:avLst/>
          </a:prstGeom>
        </p:spPr>
      </p:pic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88F61C61-8879-498F-A84F-FF373950A91F}"/>
              </a:ext>
            </a:extLst>
          </p:cNvPr>
          <p:cNvSpPr txBox="1">
            <a:spLocks/>
          </p:cNvSpPr>
          <p:nvPr/>
        </p:nvSpPr>
        <p:spPr>
          <a:xfrm>
            <a:off x="6575898" y="2105526"/>
            <a:ext cx="5342737" cy="2833571"/>
          </a:xfrm>
          <a:prstGeom prst="rect">
            <a:avLst/>
          </a:prstGeom>
        </p:spPr>
        <p:txBody>
          <a:bodyPr numCol="1" spcCol="1091948" anchor="t"/>
          <a:lstStyle>
            <a:lvl1pPr marL="285750" marR="0" indent="-285750" algn="l" defTabSz="410766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Segoe UI" panose="020B0604020202020204" pitchFamily="34" charset="-128"/>
                <a:cs typeface="Segoe UI" panose="020B0604020202020204" pitchFamily="34" charset="0"/>
                <a:sym typeface="Segoe UI"/>
              </a:defRPr>
            </a:lvl1pPr>
            <a:lvl2pPr marL="731520" marR="0" indent="-285750" algn="l" defTabSz="410766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Segoe UI" panose="020B0604020202020204" pitchFamily="34" charset="-128"/>
                <a:cs typeface="Segoe UI" panose="020B0604020202020204" pitchFamily="34" charset="0"/>
                <a:sym typeface="Segoe UI"/>
              </a:defRPr>
            </a:lvl2pPr>
            <a:lvl3pPr marL="914400" marR="0" indent="-285750" algn="l" defTabSz="410766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Segoe UI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Segoe UI" panose="020B0604020202020204" pitchFamily="34" charset="-128"/>
                <a:cs typeface="Segoe UI" panose="020B0604020202020204" pitchFamily="34" charset="0"/>
                <a:sym typeface="Segoe UI"/>
              </a:defRPr>
            </a:lvl3pPr>
            <a:lvl4pPr marL="285750" marR="0" indent="-285750" algn="l" defTabSz="410766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Segoe UI" panose="020B0604020202020204" pitchFamily="34" charset="-128"/>
                <a:cs typeface="Segoe UI" panose="020B0604020202020204" pitchFamily="34" charset="0"/>
                <a:sym typeface="Segoe UI"/>
              </a:defRPr>
            </a:lvl4pPr>
            <a:lvl5pPr marL="285750" marR="0" indent="-285750" algn="l" defTabSz="410766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" panose="020B0604020202020204" pitchFamily="34" charset="0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+mn-lt"/>
                <a:ea typeface="Segoe UI" panose="020B0604020202020204" pitchFamily="34" charset="-128"/>
                <a:cs typeface="Segoe UI" panose="020B0604020202020204" pitchFamily="34" charset="0"/>
                <a:sym typeface="Segoe UI"/>
              </a:defRPr>
            </a:lvl5pPr>
            <a:lvl6pPr marL="1371600" marR="0" indent="-219808" algn="l" defTabSz="410766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6pPr>
            <a:lvl7pPr marL="914400" marR="0" indent="-219808" algn="l" defTabSz="410766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7pPr>
            <a:lvl8pPr marL="1828800" marR="0" indent="-219808" algn="l" defTabSz="410766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8pPr>
            <a:lvl9pPr marL="2377440" marR="0" indent="-219808" algn="l" defTabSz="410766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75000"/>
              <a:buFontTx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Segoe UI"/>
                <a:ea typeface="Segoe UI"/>
                <a:cs typeface="Segoe UI"/>
                <a:sym typeface="Segoe UI"/>
              </a:defRPr>
            </a:lvl9pPr>
          </a:lstStyle>
          <a:p>
            <a:pPr marL="0" indent="0" rtl="0" fontAlgn="ctr">
              <a:buNone/>
            </a:pPr>
            <a:r>
              <a:rPr lang="en-US" sz="2800" kern="0" dirty="0"/>
              <a:t>Custom Build +</a:t>
            </a:r>
          </a:p>
          <a:p>
            <a:pPr marL="0" indent="0" rtl="0" fontAlgn="ctr">
              <a:buNone/>
            </a:pPr>
            <a:r>
              <a:rPr lang="en-US" sz="2800" kern="0" dirty="0"/>
              <a:t>BrowserStack +</a:t>
            </a:r>
          </a:p>
          <a:p>
            <a:pPr marL="0" indent="0" rtl="0" fontAlgn="ctr">
              <a:buNone/>
            </a:pPr>
            <a:r>
              <a:rPr lang="en-US" sz="2800" kern="0" dirty="0" err="1"/>
              <a:t>ImageMagik</a:t>
            </a:r>
            <a:r>
              <a:rPr lang="en-US" sz="2800" kern="0" dirty="0"/>
              <a:t> Library +</a:t>
            </a:r>
            <a:endParaRPr lang="en-US" kern="0" dirty="0"/>
          </a:p>
          <a:p>
            <a:pPr marL="0" indent="0" rtl="0" fontAlgn="ctr">
              <a:buNone/>
            </a:pPr>
            <a:r>
              <a:rPr lang="en-US" sz="2800" kern="0" dirty="0"/>
              <a:t>Had to align images perfectly =</a:t>
            </a:r>
          </a:p>
          <a:p>
            <a:pPr marL="0" indent="0" rtl="0" fontAlgn="ctr">
              <a:buNone/>
            </a:pPr>
            <a:r>
              <a:rPr lang="en-US" sz="2800" kern="0" dirty="0"/>
              <a:t>Hot Garbage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09DBC7-245D-4BC3-A6D6-2F9DD309AB47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72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ss is awesome">
            <a:extLst>
              <a:ext uri="{FF2B5EF4-FFF2-40B4-BE49-F238E27FC236}">
                <a16:creationId xmlns:a16="http://schemas.microsoft.com/office/drawing/2014/main" id="{5451712E-B0A0-4D63-B6AB-F724CB2F2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480" y="3827006"/>
            <a:ext cx="2695074" cy="209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29" y="1996440"/>
            <a:ext cx="11098541" cy="3194051"/>
          </a:xfrm>
        </p:spPr>
        <p:txBody>
          <a:bodyPr/>
          <a:lstStyle/>
          <a:p>
            <a:pPr rtl="0" fontAlgn="ctr"/>
            <a:r>
              <a:rPr lang="en-US" sz="2800" dirty="0"/>
              <a:t>Stop…Collaborate and listen</a:t>
            </a:r>
          </a:p>
          <a:p>
            <a:pPr rtl="0" fontAlgn="ctr"/>
            <a:r>
              <a:rPr lang="en-US" sz="2800" dirty="0"/>
              <a:t>CSS is easy to break and hard to test</a:t>
            </a:r>
          </a:p>
          <a:p>
            <a:pPr rtl="0" fontAlgn="ctr"/>
            <a:r>
              <a:rPr lang="en-US" sz="2800" dirty="0"/>
              <a:t>Friend recommended to look into Visual Regression Testing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We need a clutch hit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Pinch Hitter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73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next to a dog&#10;&#10;Description automatically generated">
            <a:extLst>
              <a:ext uri="{FF2B5EF4-FFF2-40B4-BE49-F238E27FC236}">
                <a16:creationId xmlns:a16="http://schemas.microsoft.com/office/drawing/2014/main" id="{B8741C6E-CCD6-4632-9061-5D6D823D9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75" y="3890187"/>
            <a:ext cx="3945296" cy="26211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335B572-859F-44DF-BC46-2C4F89F4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Batting…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246FF8-F2F0-4EAA-A769-3494E1C60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0C07C2-A9DD-4E66-88D1-17E539D8A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99" y="1419617"/>
            <a:ext cx="3176591" cy="4407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7398E7-1BC4-48F5-B602-1E8EB890A6B8}"/>
              </a:ext>
            </a:extLst>
          </p:cNvPr>
          <p:cNvSpPr txBox="1"/>
          <p:nvPr/>
        </p:nvSpPr>
        <p:spPr>
          <a:xfrm>
            <a:off x="5157620" y="1426982"/>
            <a:ext cx="5690450" cy="25648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algn="ctr" defTabSz="228600" fontAlgn="auto"/>
            <a:r>
              <a:rPr lang="en-US" sz="3200" u="sng" dirty="0">
                <a:latin typeface="+mj-lt"/>
                <a:sym typeface="Segoe UI"/>
              </a:rPr>
              <a:t>Dave Sadlon</a:t>
            </a:r>
          </a:p>
          <a:p>
            <a:pPr algn="ctr" defTabSz="228600" fontAlgn="auto"/>
            <a:r>
              <a:rPr lang="en-US" sz="3200" dirty="0">
                <a:latin typeface="+mj-lt"/>
                <a:sym typeface="Segoe UI"/>
              </a:rPr>
              <a:t>Testing Services Director @ HMB</a:t>
            </a:r>
          </a:p>
          <a:p>
            <a:pPr algn="ctr" defTabSz="228600" fontAlgn="auto"/>
            <a:r>
              <a:rPr lang="en-US" sz="3200" dirty="0">
                <a:latin typeface="+mj-lt"/>
                <a:sym typeface="Segoe UI"/>
              </a:rPr>
              <a:t>12 Years in IT Industry</a:t>
            </a:r>
          </a:p>
          <a:p>
            <a:pPr algn="ctr" defTabSz="228600" fontAlgn="auto"/>
            <a:r>
              <a:rPr lang="en-US" sz="3200" dirty="0">
                <a:latin typeface="+mj-lt"/>
                <a:sym typeface="Segoe UI"/>
              </a:rPr>
              <a:t>Cleveland Indians Fan</a:t>
            </a:r>
          </a:p>
          <a:p>
            <a:pPr algn="ctr" defTabSz="228600" fontAlgn="auto"/>
            <a:r>
              <a:rPr lang="en-US" sz="3200" dirty="0">
                <a:latin typeface="+mj-lt"/>
                <a:sym typeface="Segoe UI"/>
              </a:rPr>
              <a:t>Avid Hiker</a:t>
            </a:r>
          </a:p>
        </p:txBody>
      </p:sp>
    </p:spTree>
    <p:extLst>
      <p:ext uri="{BB962C8B-B14F-4D97-AF65-F5344CB8AC3E}">
        <p14:creationId xmlns:p14="http://schemas.microsoft.com/office/powerpoint/2010/main" val="33792196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30" y="1530349"/>
            <a:ext cx="11098541" cy="3194051"/>
          </a:xfrm>
        </p:spPr>
        <p:txBody>
          <a:bodyPr/>
          <a:lstStyle/>
          <a:p>
            <a:pPr marL="0" indent="0" algn="ctr" rtl="0" fontAlgn="ctr">
              <a:buNone/>
            </a:pPr>
            <a:r>
              <a:rPr lang="en-US" sz="3600" b="1" dirty="0"/>
              <a:t>What is it?</a:t>
            </a:r>
          </a:p>
          <a:p>
            <a:pPr marL="0" indent="0" rtl="0" fontAlgn="ctr">
              <a:buNone/>
            </a:pPr>
            <a:r>
              <a:rPr lang="en-US" sz="2800" i="1" dirty="0"/>
              <a:t>Perform front-end or user-interface(UI) regression testing by capturing the screenshots of web pages/UI and compare them with the original images (either historical baseline screenshots or reference images from live website)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4" y="328931"/>
            <a:ext cx="9255513" cy="877824"/>
          </a:xfrm>
        </p:spPr>
        <p:txBody>
          <a:bodyPr/>
          <a:lstStyle/>
          <a:p>
            <a:r>
              <a:rPr lang="en-US" dirty="0"/>
              <a:t>Automated Visual Regression Testing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1281E1-EE2F-4B5A-AAAF-C7878914F925}"/>
              </a:ext>
            </a:extLst>
          </p:cNvPr>
          <p:cNvSpPr/>
          <p:nvPr/>
        </p:nvSpPr>
        <p:spPr>
          <a:xfrm>
            <a:off x="3840480" y="5862539"/>
            <a:ext cx="85750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https://saucelabs.com/blog/getting-started-with-visual-regression-testing-using-intern-and-sauce-labs</a:t>
            </a:r>
          </a:p>
        </p:txBody>
      </p:sp>
    </p:spTree>
    <p:extLst>
      <p:ext uri="{BB962C8B-B14F-4D97-AF65-F5344CB8AC3E}">
        <p14:creationId xmlns:p14="http://schemas.microsoft.com/office/powerpoint/2010/main" val="1522953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4" y="1550389"/>
            <a:ext cx="6417059" cy="3194051"/>
          </a:xfrm>
        </p:spPr>
        <p:txBody>
          <a:bodyPr/>
          <a:lstStyle/>
          <a:p>
            <a:pPr rtl="0" fontAlgn="ctr"/>
            <a:r>
              <a:rPr lang="en-US" sz="2800" dirty="0"/>
              <a:t>Compares DOM screenshots over time</a:t>
            </a:r>
          </a:p>
          <a:p>
            <a:pPr rtl="0" fontAlgn="ctr"/>
            <a:r>
              <a:rPr lang="en-US" sz="2800" dirty="0"/>
              <a:t>A diff for web elements</a:t>
            </a:r>
          </a:p>
          <a:p>
            <a:pPr rtl="0" fontAlgn="ctr"/>
            <a:r>
              <a:rPr lang="en-US" sz="2800" dirty="0"/>
              <a:t>Compare against an approved styling</a:t>
            </a:r>
          </a:p>
          <a:p>
            <a:pPr rtl="0" fontAlgn="ctr"/>
            <a:r>
              <a:rPr lang="en-US" sz="2800" dirty="0"/>
              <a:t>Falls on the outside of the pyramid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4" y="328931"/>
            <a:ext cx="9255513" cy="877824"/>
          </a:xfrm>
        </p:spPr>
        <p:txBody>
          <a:bodyPr/>
          <a:lstStyle/>
          <a:p>
            <a:r>
              <a:rPr lang="en-US" dirty="0"/>
              <a:t>Automated Visual Regression Testing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A9CD8E-E4FC-486F-ABB0-D85071C0D249}"/>
              </a:ext>
            </a:extLst>
          </p:cNvPr>
          <p:cNvGrpSpPr/>
          <p:nvPr/>
        </p:nvGrpSpPr>
        <p:grpSpPr>
          <a:xfrm>
            <a:off x="6508118" y="1534498"/>
            <a:ext cx="5683882" cy="3951902"/>
            <a:chOff x="6508118" y="1534498"/>
            <a:chExt cx="5683882" cy="39519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3A6CD7F-C430-4FC2-BE34-220962C44585}"/>
                </a:ext>
              </a:extLst>
            </p:cNvPr>
            <p:cNvGrpSpPr/>
            <p:nvPr/>
          </p:nvGrpSpPr>
          <p:grpSpPr>
            <a:xfrm>
              <a:off x="6508118" y="1555945"/>
              <a:ext cx="5683882" cy="3930455"/>
              <a:chOff x="4790831" y="1555945"/>
              <a:chExt cx="5683882" cy="393045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E8CF14A-F0E5-46CA-AE66-960968033006}"/>
                  </a:ext>
                </a:extLst>
              </p:cNvPr>
              <p:cNvGrpSpPr/>
              <p:nvPr/>
            </p:nvGrpSpPr>
            <p:grpSpPr>
              <a:xfrm>
                <a:off x="4790831" y="1820985"/>
                <a:ext cx="5683882" cy="3665415"/>
                <a:chOff x="4790831" y="1820985"/>
                <a:chExt cx="5683882" cy="3665415"/>
              </a:xfrm>
              <a:solidFill>
                <a:schemeClr val="accent2"/>
              </a:solidFill>
            </p:grpSpPr>
            <p:sp>
              <p:nvSpPr>
                <p:cNvPr id="15" name="Isosceles Triangle 14">
                  <a:extLst>
                    <a:ext uri="{FF2B5EF4-FFF2-40B4-BE49-F238E27FC236}">
                      <a16:creationId xmlns:a16="http://schemas.microsoft.com/office/drawing/2014/main" id="{A20CA9F3-9AAD-4234-BE6A-75F7D56BBA80}"/>
                    </a:ext>
                  </a:extLst>
                </p:cNvPr>
                <p:cNvSpPr/>
                <p:nvPr/>
              </p:nvSpPr>
              <p:spPr>
                <a:xfrm>
                  <a:off x="4790831" y="1820985"/>
                  <a:ext cx="5683882" cy="3665415"/>
                </a:xfrm>
                <a:prstGeom prst="triangle">
                  <a:avLst/>
                </a:prstGeom>
                <a:grpFill/>
                <a:ln w="12700" cap="flat">
                  <a:noFill/>
                  <a:miter lim="400000"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Franklin Gothic Demi Cond"/>
                  </a:endParaRPr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FC2A3FA-848A-491C-BA84-96936A2649C7}"/>
                    </a:ext>
                  </a:extLst>
                </p:cNvPr>
                <p:cNvCxnSpPr/>
                <p:nvPr/>
              </p:nvCxnSpPr>
              <p:spPr>
                <a:xfrm>
                  <a:off x="5642708" y="4486031"/>
                  <a:ext cx="3938954" cy="0"/>
                </a:xfrm>
                <a:prstGeom prst="line">
                  <a:avLst/>
                </a:prstGeom>
                <a:grpFill/>
                <a:ln w="25400" cap="flat">
                  <a:solidFill>
                    <a:schemeClr val="bg1">
                      <a:lumMod val="95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FBF1428F-8B43-4EB3-856A-F2BF0EF25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07200" y="3059723"/>
                  <a:ext cx="1625600" cy="0"/>
                </a:xfrm>
                <a:prstGeom prst="line">
                  <a:avLst/>
                </a:prstGeom>
                <a:grpFill/>
                <a:ln w="25400" cap="flat">
                  <a:solidFill>
                    <a:schemeClr val="bg1">
                      <a:lumMod val="95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D3FEAC-9280-44EB-8C13-DE14CE1B40F7}"/>
                  </a:ext>
                </a:extLst>
              </p:cNvPr>
              <p:cNvSpPr txBox="1"/>
              <p:nvPr/>
            </p:nvSpPr>
            <p:spPr>
              <a:xfrm>
                <a:off x="5729726" y="4621374"/>
                <a:ext cx="3735754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Segoe UI"/>
                    <a:cs typeface="Segoe UI"/>
                    <a:sym typeface="Segoe UI"/>
                  </a:rPr>
                  <a:t>Unit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14FEE3-EDFA-42BA-9F7F-8A31961EFD03}"/>
                  </a:ext>
                </a:extLst>
              </p:cNvPr>
              <p:cNvSpPr txBox="1"/>
              <p:nvPr/>
            </p:nvSpPr>
            <p:spPr>
              <a:xfrm>
                <a:off x="5744308" y="3370820"/>
                <a:ext cx="3735754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4000" dirty="0">
                    <a:solidFill>
                      <a:schemeClr val="bg1"/>
                    </a:solidFill>
                    <a:latin typeface="+mj-lt"/>
                    <a:ea typeface="Segoe UI"/>
                    <a:cs typeface="Segoe UI"/>
                    <a:sym typeface="Segoe UI"/>
                  </a:rPr>
                  <a:t>Integration</a:t>
                </a:r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Segoe UI"/>
                  <a:cs typeface="Segoe UI"/>
                  <a:sym typeface="Segoe UI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304C95D-4C4C-42D9-A642-6E110017C4E2}"/>
                  </a:ext>
                </a:extLst>
              </p:cNvPr>
              <p:cNvSpPr txBox="1"/>
              <p:nvPr/>
            </p:nvSpPr>
            <p:spPr>
              <a:xfrm>
                <a:off x="7112000" y="2195475"/>
                <a:ext cx="1031631" cy="7181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+mj-lt"/>
                    <a:ea typeface="Segoe UI"/>
                    <a:cs typeface="Segoe UI"/>
                    <a:sym typeface="Segoe UI"/>
                  </a:rPr>
                  <a:t>E2E</a:t>
                </a:r>
              </a:p>
            </p:txBody>
          </p:sp>
          <p:sp>
            <p:nvSpPr>
              <p:cNvPr id="24" name="Thought Bubble: Cloud 23">
                <a:extLst>
                  <a:ext uri="{FF2B5EF4-FFF2-40B4-BE49-F238E27FC236}">
                    <a16:creationId xmlns:a16="http://schemas.microsoft.com/office/drawing/2014/main" id="{E35B0B1D-EB47-42CC-9EF6-262E504B7AFA}"/>
                  </a:ext>
                </a:extLst>
              </p:cNvPr>
              <p:cNvSpPr/>
              <p:nvPr/>
            </p:nvSpPr>
            <p:spPr>
              <a:xfrm>
                <a:off x="8330820" y="1555945"/>
                <a:ext cx="1493654" cy="1093192"/>
              </a:xfrm>
              <a:prstGeom prst="cloudCallout">
                <a:avLst>
                  <a:gd name="adj1" fmla="val -55225"/>
                  <a:gd name="adj2" fmla="val 62500"/>
                </a:avLst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>
                <a:outerShdw blurRad="127000" dist="67468" dir="5400000" rotWithShape="0">
                  <a:srgbClr val="000000">
                    <a:alpha val="24538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j-lt"/>
                    <a:ea typeface="+mn-ea"/>
                    <a:cs typeface="+mn-cs"/>
                    <a:sym typeface="Franklin Gothic Demi Cond"/>
                  </a:rPr>
                  <a:t>Manual Tests</a:t>
                </a:r>
              </a:p>
            </p:txBody>
          </p:sp>
        </p:grpSp>
        <p:sp>
          <p:nvSpPr>
            <p:cNvPr id="26" name="Thought Bubble: Cloud 25">
              <a:extLst>
                <a:ext uri="{FF2B5EF4-FFF2-40B4-BE49-F238E27FC236}">
                  <a16:creationId xmlns:a16="http://schemas.microsoft.com/office/drawing/2014/main" id="{E121C757-EA12-47E9-A251-E81617D383D6}"/>
                </a:ext>
              </a:extLst>
            </p:cNvPr>
            <p:cNvSpPr/>
            <p:nvPr/>
          </p:nvSpPr>
          <p:spPr>
            <a:xfrm flipH="1">
              <a:off x="6950463" y="1534498"/>
              <a:ext cx="1916178" cy="1093192"/>
            </a:xfrm>
            <a:prstGeom prst="cloudCallout">
              <a:avLst>
                <a:gd name="adj1" fmla="val -55225"/>
                <a:gd name="adj2" fmla="val 625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127000" dist="67468" dir="5400000" rotWithShape="0">
                <a:srgbClr val="000000">
                  <a:alpha val="24538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rgbClr val="FFFFFF"/>
                  </a:solidFill>
                  <a:latin typeface="+mj-lt"/>
                  <a:sym typeface="Franklin Gothic Demi Cond"/>
                </a:rPr>
                <a:t>Visual Regression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BAE5DDCD-FF5C-4A94-AB2F-F6663DBEFC4D}"/>
              </a:ext>
            </a:extLst>
          </p:cNvPr>
          <p:cNvSpPr/>
          <p:nvPr/>
        </p:nvSpPr>
        <p:spPr>
          <a:xfrm>
            <a:off x="6950463" y="1332689"/>
            <a:ext cx="2057350" cy="1580122"/>
          </a:xfrm>
          <a:prstGeom prst="ellipse">
            <a:avLst/>
          </a:prstGeom>
          <a:noFill/>
          <a:ln w="12700" cap="flat">
            <a:solidFill>
              <a:srgbClr val="FF0000"/>
            </a:solidFill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253201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 of Image-Diff">
            <a:extLst>
              <a:ext uri="{FF2B5EF4-FFF2-40B4-BE49-F238E27FC236}">
                <a16:creationId xmlns:a16="http://schemas.microsoft.com/office/drawing/2014/main" id="{F6519992-B2CB-43B5-8D96-0238D7DEF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9" t="12296" r="8220" b="11719"/>
          <a:stretch/>
        </p:blipFill>
        <p:spPr bwMode="auto">
          <a:xfrm>
            <a:off x="9448800" y="1879600"/>
            <a:ext cx="2133600" cy="376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F63211-A9FE-4637-8BA0-F2BC43578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64" y="1206755"/>
            <a:ext cx="2469094" cy="4925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79F269-5CBE-4AC3-9558-0691BAA0B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23" y="1206755"/>
            <a:ext cx="2469094" cy="50235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26B854-A15B-4277-A2CB-640CAFB10896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7</a:t>
            </a:r>
            <a:endParaRPr lang="en-US" dirty="0"/>
          </a:p>
        </p:txBody>
      </p:sp>
      <p:sp>
        <p:nvSpPr>
          <p:cNvPr id="16" name="Title 18">
            <a:extLst>
              <a:ext uri="{FF2B5EF4-FFF2-40B4-BE49-F238E27FC236}">
                <a16:creationId xmlns:a16="http://schemas.microsoft.com/office/drawing/2014/main" id="{E83520AE-579F-4B26-9A28-C482FE82ED12}"/>
              </a:ext>
            </a:extLst>
          </p:cNvPr>
          <p:cNvSpPr txBox="1">
            <a:spLocks/>
          </p:cNvSpPr>
          <p:nvPr/>
        </p:nvSpPr>
        <p:spPr>
          <a:xfrm>
            <a:off x="1468244" y="328931"/>
            <a:ext cx="9255513" cy="877824"/>
          </a:xfrm>
          <a:prstGeom prst="rect">
            <a:avLst/>
          </a:prstGeom>
          <a:solidFill>
            <a:schemeClr val="accent1"/>
          </a:solidFill>
          <a:effectLst>
            <a:outerShdw blurRad="127000" dist="63500" dir="5400000" algn="ctr" rotWithShape="0">
              <a:srgbClr val="000000">
                <a:alpha val="26000"/>
              </a:srgbClr>
            </a:outerShdw>
          </a:effectLst>
        </p:spPr>
        <p:txBody>
          <a:bodyPr wrap="square" tIns="180000" bIns="0" anchor="ctr" anchorCtr="0">
            <a:spAutoFit/>
          </a:bodyPr>
          <a:lstStyle>
            <a:lvl1pPr marL="0" marR="0" indent="0" algn="ctr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+mj-lt"/>
                <a:ea typeface="+mn-ea"/>
                <a:cs typeface="+mn-cs"/>
                <a:sym typeface="Franklin Gothic Demi Cond"/>
              </a:defRPr>
            </a:lvl1pPr>
            <a:lvl2pPr marL="0" marR="0" indent="1143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2pPr>
            <a:lvl3pPr marL="0" marR="0" indent="2286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3pPr>
            <a:lvl4pPr marL="0" marR="0" indent="3429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4pPr>
            <a:lvl5pPr marL="0" marR="0" indent="4572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5pPr>
            <a:lvl6pPr marL="0" marR="0" indent="5715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6pPr>
            <a:lvl7pPr marL="0" marR="0" indent="6858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7pPr>
            <a:lvl8pPr marL="0" marR="0" indent="8001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8pPr>
            <a:lvl9pPr marL="0" marR="0" indent="914400" algn="ctr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1C1E21"/>
                </a:solidFill>
                <a:uFillTx/>
                <a:latin typeface="+mn-lt"/>
                <a:ea typeface="+mn-ea"/>
                <a:cs typeface="+mn-cs"/>
                <a:sym typeface="Franklin Gothic Demi Cond"/>
              </a:defRPr>
            </a:lvl9pPr>
          </a:lstStyle>
          <a:p>
            <a:r>
              <a:rPr lang="en-US" kern="0"/>
              <a:t>Automated Visual Regression Testing</a:t>
            </a:r>
            <a:endParaRPr lang="en-US" kern="0" dirty="0"/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833344C1-C0F5-4EF4-952C-403D0E910BA6}"/>
              </a:ext>
            </a:extLst>
          </p:cNvPr>
          <p:cNvSpPr/>
          <p:nvPr/>
        </p:nvSpPr>
        <p:spPr>
          <a:xfrm>
            <a:off x="3205458" y="2749683"/>
            <a:ext cx="1717040" cy="1600801"/>
          </a:xfrm>
          <a:prstGeom prst="mathPlus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2F29C4E8-FCB1-4BB2-9C34-9FC110630AB9}"/>
              </a:ext>
            </a:extLst>
          </p:cNvPr>
          <p:cNvSpPr/>
          <p:nvPr/>
        </p:nvSpPr>
        <p:spPr>
          <a:xfrm>
            <a:off x="7358613" y="2949281"/>
            <a:ext cx="1991360" cy="1241524"/>
          </a:xfrm>
          <a:prstGeom prst="mathEqual">
            <a:avLst/>
          </a:prstGeom>
          <a:solidFill>
            <a:srgbClr val="1C1E21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1967843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29" y="1996440"/>
            <a:ext cx="11442071" cy="3194051"/>
          </a:xfrm>
        </p:spPr>
        <p:txBody>
          <a:bodyPr/>
          <a:lstStyle/>
          <a:p>
            <a:pPr rtl="0" fontAlgn="ctr"/>
            <a:r>
              <a:rPr lang="en-US" sz="2800" b="1" dirty="0" err="1"/>
              <a:t>PhantomCSS</a:t>
            </a:r>
            <a:r>
              <a:rPr lang="en-US" sz="2800" dirty="0"/>
              <a:t> - https://github.com/HuddleEng/PhantomCSS</a:t>
            </a:r>
          </a:p>
          <a:p>
            <a:pPr rtl="0" fontAlgn="ctr"/>
            <a:r>
              <a:rPr lang="en-US" sz="2800" b="1" dirty="0"/>
              <a:t>Selenium + other tools</a:t>
            </a:r>
            <a:r>
              <a:rPr lang="en-US" sz="2800" dirty="0"/>
              <a:t> (</a:t>
            </a:r>
            <a:r>
              <a:rPr lang="en-US" sz="2800" dirty="0" err="1"/>
              <a:t>webdriver</a:t>
            </a:r>
            <a:r>
              <a:rPr lang="en-US" sz="2800" dirty="0"/>
              <a:t>, </a:t>
            </a:r>
            <a:r>
              <a:rPr lang="en-US" sz="2800" dirty="0" err="1"/>
              <a:t>phantomcss</a:t>
            </a:r>
            <a:r>
              <a:rPr lang="en-US" sz="2800" dirty="0"/>
              <a:t>)</a:t>
            </a:r>
          </a:p>
          <a:p>
            <a:pPr rtl="0" fontAlgn="ctr"/>
            <a:r>
              <a:rPr lang="en-US" sz="2800" b="1" dirty="0" err="1"/>
              <a:t>gemini</a:t>
            </a:r>
            <a:r>
              <a:rPr lang="en-US" sz="2800" b="1" dirty="0"/>
              <a:t> + </a:t>
            </a:r>
            <a:r>
              <a:rPr lang="en-US" sz="2800" b="1" dirty="0" err="1"/>
              <a:t>browserstack</a:t>
            </a:r>
            <a:r>
              <a:rPr lang="en-US" sz="2800" dirty="0"/>
              <a:t> - https://github.com/gemini-testing/gemini</a:t>
            </a:r>
          </a:p>
          <a:p>
            <a:pPr rtl="0" fontAlgn="ctr"/>
            <a:r>
              <a:rPr lang="en-US" sz="2800" b="1" dirty="0" err="1"/>
              <a:t>BackstopJS</a:t>
            </a:r>
            <a:r>
              <a:rPr lang="en-US" sz="2800" dirty="0"/>
              <a:t> - http://backstopjs.org</a:t>
            </a:r>
          </a:p>
          <a:p>
            <a:pPr rtl="0" fontAlgn="ctr"/>
            <a:r>
              <a:rPr lang="en-US" sz="2800" b="1" dirty="0" err="1"/>
              <a:t>Applitools</a:t>
            </a:r>
            <a:r>
              <a:rPr lang="en-US" sz="2800" b="1" dirty="0"/>
              <a:t> -  </a:t>
            </a:r>
            <a:r>
              <a:rPr lang="en-US" sz="2800" dirty="0"/>
              <a:t>https://applitools.com</a:t>
            </a:r>
          </a:p>
          <a:p>
            <a:pPr rtl="0" fontAlgn="ctr"/>
            <a:endParaRPr lang="en-US" sz="2800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What did I decide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Pitches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86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29" y="1996440"/>
            <a:ext cx="11098541" cy="3194051"/>
          </a:xfrm>
        </p:spPr>
        <p:txBody>
          <a:bodyPr/>
          <a:lstStyle/>
          <a:p>
            <a:pPr rtl="0" fontAlgn="ctr"/>
            <a:r>
              <a:rPr lang="en-US" sz="2800" dirty="0" err="1"/>
              <a:t>PhantomCSS</a:t>
            </a:r>
            <a:r>
              <a:rPr lang="en-US" sz="2800" dirty="0"/>
              <a:t> – No longer maintained</a:t>
            </a:r>
          </a:p>
          <a:p>
            <a:pPr rtl="0" fontAlgn="ctr"/>
            <a:r>
              <a:rPr lang="en-US" sz="2800" dirty="0"/>
              <a:t>Selenium + other tools (</a:t>
            </a:r>
            <a:r>
              <a:rPr lang="en-US" sz="2800" dirty="0" err="1"/>
              <a:t>webdriver</a:t>
            </a:r>
            <a:r>
              <a:rPr lang="en-US" sz="2800" dirty="0"/>
              <a:t>, </a:t>
            </a:r>
            <a:r>
              <a:rPr lang="en-US" sz="2800" dirty="0" err="1"/>
              <a:t>phantomcss</a:t>
            </a:r>
            <a:r>
              <a:rPr lang="en-US" sz="2800" dirty="0"/>
              <a:t>) – Been there</a:t>
            </a:r>
          </a:p>
          <a:p>
            <a:pPr rtl="0" fontAlgn="ctr"/>
            <a:r>
              <a:rPr lang="en-US" sz="2800" dirty="0" err="1"/>
              <a:t>gemini</a:t>
            </a:r>
            <a:r>
              <a:rPr lang="en-US" sz="2800" dirty="0"/>
              <a:t> + </a:t>
            </a:r>
            <a:r>
              <a:rPr lang="en-US" sz="2800" dirty="0" err="1"/>
              <a:t>browserstack</a:t>
            </a:r>
            <a:r>
              <a:rPr lang="en-US" sz="2800" dirty="0"/>
              <a:t> – Requires </a:t>
            </a:r>
            <a:r>
              <a:rPr lang="en-US" sz="2800" dirty="0" err="1"/>
              <a:t>webdriver</a:t>
            </a:r>
            <a:r>
              <a:rPr lang="en-US" sz="2800" dirty="0"/>
              <a:t>, slower</a:t>
            </a:r>
          </a:p>
          <a:p>
            <a:pPr rtl="0" fontAlgn="ctr"/>
            <a:r>
              <a:rPr lang="en-US" sz="2800" b="1" dirty="0" err="1"/>
              <a:t>BackstopJS</a:t>
            </a:r>
            <a:r>
              <a:rPr lang="en-US" sz="2800" b="1" dirty="0"/>
              <a:t> – active, headless, simple, efficient</a:t>
            </a:r>
          </a:p>
          <a:p>
            <a:pPr rtl="0" fontAlgn="ctr"/>
            <a:r>
              <a:rPr lang="en-US" sz="2800" dirty="0" err="1"/>
              <a:t>Applitools</a:t>
            </a:r>
            <a:r>
              <a:rPr lang="en-US" sz="2800" dirty="0"/>
              <a:t> – still in beta at the time of this project</a:t>
            </a:r>
          </a:p>
          <a:p>
            <a:pPr rtl="0" fontAlgn="ctr"/>
            <a:endParaRPr lang="en-US" sz="2800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What did I decide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Shaking Off Pitches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60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8" y="1440328"/>
            <a:ext cx="10919483" cy="436273"/>
          </a:xfrm>
        </p:spPr>
        <p:txBody>
          <a:bodyPr/>
          <a:lstStyle/>
          <a:p>
            <a:r>
              <a:rPr lang="en-US" sz="1800" dirty="0"/>
              <a:t>The Details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BackstopJS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pic>
        <p:nvPicPr>
          <p:cNvPr id="1026" name="Picture 2" descr="https://garris.github.io/BackstopJS/assets/lemurFace.png">
            <a:extLst>
              <a:ext uri="{FF2B5EF4-FFF2-40B4-BE49-F238E27FC236}">
                <a16:creationId xmlns:a16="http://schemas.microsoft.com/office/drawing/2014/main" id="{852EBE7A-C66F-431B-B03F-4F44A7AD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52" y="2029755"/>
            <a:ext cx="1917504" cy="154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7BADE9-37F1-4730-B176-F713EA1A3F6E}"/>
              </a:ext>
            </a:extLst>
          </p:cNvPr>
          <p:cNvSpPr txBox="1"/>
          <p:nvPr/>
        </p:nvSpPr>
        <p:spPr>
          <a:xfrm>
            <a:off x="4983624" y="3294854"/>
            <a:ext cx="243235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BackstopJS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pic>
        <p:nvPicPr>
          <p:cNvPr id="1034" name="Picture 10" descr="Image result for CasperJS">
            <a:extLst>
              <a:ext uri="{FF2B5EF4-FFF2-40B4-BE49-F238E27FC236}">
                <a16:creationId xmlns:a16="http://schemas.microsoft.com/office/drawing/2014/main" id="{22014D85-17A4-4E3A-A3BA-3F25BBF97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522" y="1676790"/>
            <a:ext cx="1232950" cy="194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18895D-851A-4459-A790-16B79A93192C}"/>
              </a:ext>
            </a:extLst>
          </p:cNvPr>
          <p:cNvSpPr txBox="1"/>
          <p:nvPr/>
        </p:nvSpPr>
        <p:spPr>
          <a:xfrm>
            <a:off x="8992237" y="3535518"/>
            <a:ext cx="225552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err="1">
                <a:solidFill>
                  <a:srgbClr val="53585F"/>
                </a:solidFill>
                <a:latin typeface="Segoe UI"/>
                <a:ea typeface="Segoe UI"/>
                <a:cs typeface="Segoe UI"/>
                <a:sym typeface="Segoe UI"/>
              </a:rPr>
              <a:t>CasperJS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340211-2D7B-41BB-BEE9-EB17008F7CED}"/>
              </a:ext>
            </a:extLst>
          </p:cNvPr>
          <p:cNvSpPr/>
          <p:nvPr/>
        </p:nvSpPr>
        <p:spPr>
          <a:xfrm>
            <a:off x="4983624" y="1876601"/>
            <a:ext cx="2346960" cy="2206328"/>
          </a:xfrm>
          <a:prstGeom prst="ellipse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pic>
        <p:nvPicPr>
          <p:cNvPr id="1036" name="Picture 12" descr="https://camo.githubusercontent.com/5326dafca568d65f6a4c4ab356c9d1e1706b6a74/68747470733a2f2f7261772e6769746875622e636f6d2f487564646c65456e672f526573656d626c652e6a732f6d61737465722f64656d6f6173736574732f726573656d626c652e706e67">
            <a:extLst>
              <a:ext uri="{FF2B5EF4-FFF2-40B4-BE49-F238E27FC236}">
                <a16:creationId xmlns:a16="http://schemas.microsoft.com/office/drawing/2014/main" id="{53BB217E-14FE-4467-8CFC-96FA48ED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34" y="4411726"/>
            <a:ext cx="2081530" cy="208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C26572-06EE-4344-A027-11DE593B1C1C}"/>
              </a:ext>
            </a:extLst>
          </p:cNvPr>
          <p:cNvCxnSpPr>
            <a:cxnSpLocks/>
          </p:cNvCxnSpPr>
          <p:nvPr/>
        </p:nvCxnSpPr>
        <p:spPr>
          <a:xfrm>
            <a:off x="2702654" y="2627022"/>
            <a:ext cx="2049289" cy="3527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006A2E-529E-4550-B999-777CA7ADD7D6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7330584" y="2772952"/>
            <a:ext cx="1958210" cy="20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67369B-AEDF-4B14-8DCF-435C4719FE37}"/>
              </a:ext>
            </a:extLst>
          </p:cNvPr>
          <p:cNvCxnSpPr>
            <a:cxnSpLocks/>
          </p:cNvCxnSpPr>
          <p:nvPr/>
        </p:nvCxnSpPr>
        <p:spPr>
          <a:xfrm flipH="1" flipV="1">
            <a:off x="6082675" y="4087547"/>
            <a:ext cx="13324" cy="4316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Image result for Chromy">
            <a:extLst>
              <a:ext uri="{FF2B5EF4-FFF2-40B4-BE49-F238E27FC236}">
                <a16:creationId xmlns:a16="http://schemas.microsoft.com/office/drawing/2014/main" id="{E298D130-2D3C-40F6-84B1-636E58E4C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51" y="1676790"/>
            <a:ext cx="1438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C2C4DC-FF8E-433A-8357-2EB3C65C88CF}"/>
              </a:ext>
            </a:extLst>
          </p:cNvPr>
          <p:cNvSpPr txBox="1"/>
          <p:nvPr/>
        </p:nvSpPr>
        <p:spPr>
          <a:xfrm>
            <a:off x="240226" y="3244900"/>
            <a:ext cx="300970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Chrom</a:t>
            </a:r>
            <a:r>
              <a:rPr lang="en-US" sz="2400" dirty="0">
                <a:solidFill>
                  <a:srgbClr val="53585F"/>
                </a:solidFill>
                <a:latin typeface="Segoe UI"/>
                <a:ea typeface="Segoe UI"/>
                <a:cs typeface="Segoe UI"/>
                <a:sym typeface="Segoe UI"/>
              </a:rPr>
              <a:t>e Headless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Segoe UI"/>
              <a:ea typeface="Segoe UI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39190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long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5CB6295-96D7-4894-9D0A-5823FBF7AC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257238"/>
              </p:ext>
            </p:extLst>
          </p:nvPr>
        </p:nvGraphicFramePr>
        <p:xfrm>
          <a:off x="3019807" y="1419225"/>
          <a:ext cx="6297039" cy="5166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013">
                  <a:extLst>
                    <a:ext uri="{9D8B030D-6E8A-4147-A177-3AD203B41FA5}">
                      <a16:colId xmlns:a16="http://schemas.microsoft.com/office/drawing/2014/main" val="3399293526"/>
                    </a:ext>
                  </a:extLst>
                </a:gridCol>
                <a:gridCol w="2099013">
                  <a:extLst>
                    <a:ext uri="{9D8B030D-6E8A-4147-A177-3AD203B41FA5}">
                      <a16:colId xmlns:a16="http://schemas.microsoft.com/office/drawing/2014/main" val="1101232647"/>
                    </a:ext>
                  </a:extLst>
                </a:gridCol>
                <a:gridCol w="2099013">
                  <a:extLst>
                    <a:ext uri="{9D8B030D-6E8A-4147-A177-3AD203B41FA5}">
                      <a16:colId xmlns:a16="http://schemas.microsoft.com/office/drawing/2014/main" val="2151413295"/>
                    </a:ext>
                  </a:extLst>
                </a:gridCol>
              </a:tblGrid>
              <a:tr h="43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Name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Platform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Programming Language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14937453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Applitools Eyes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Selenium &amp; Other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81848481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Fighting Layout Bugs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Selenium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Java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38574187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Selenium Visual Diff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Selenium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Java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50942742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CSS Critic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Other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JavaScript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59423266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Gemini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Selenium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JavaScript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31568648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Grunt PhotoBox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PhantomJS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JavaScript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1976135"/>
                  </a:ext>
                </a:extLst>
              </a:tr>
              <a:tr h="4375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PhantomCSS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PhantomJS &amp; Resemble.js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JavaScript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46304640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Snap and Compare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PhantomJS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JavaScript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95244143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Specter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XULRunner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JavaScript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82212645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WebdriverCSS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Selenium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JavaScript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72729695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FBSnapshotTestCase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Other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Objective-C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20599628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VisualCeption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Selenium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PHP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38885102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dpdxt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PhantomJS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Python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62423940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Huxley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Selenium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Python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16928849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Needle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Selenium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Python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744846525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Wraith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PhantomJS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Ruby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113385881"/>
                  </a:ext>
                </a:extLst>
              </a:tr>
              <a:tr h="268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Wraith-Selenium </a:t>
                      </a:r>
                      <a:endParaRPr lang="en-US" sz="1200" b="0" i="0" u="none" strike="noStrike">
                        <a:solidFill>
                          <a:srgbClr val="0000FF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Selenium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Ruby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DroidSan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636602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15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4128BD-D2FE-4944-B2D0-C957778D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006" y="3107598"/>
            <a:ext cx="5234026" cy="3148036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4" y="328931"/>
            <a:ext cx="9255513" cy="877824"/>
          </a:xfrm>
        </p:spPr>
        <p:txBody>
          <a:bodyPr/>
          <a:lstStyle/>
          <a:p>
            <a:r>
              <a:rPr lang="en-US" dirty="0"/>
              <a:t>Automated Visual Regression Testing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0A296-5BEE-4524-9C86-8DECCA99DA16}"/>
              </a:ext>
            </a:extLst>
          </p:cNvPr>
          <p:cNvSpPr/>
          <p:nvPr/>
        </p:nvSpPr>
        <p:spPr>
          <a:xfrm>
            <a:off x="4579530" y="1253055"/>
            <a:ext cx="33409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Disclaimer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26B35-42AB-4953-B5A6-54781F5F4D8A}"/>
              </a:ext>
            </a:extLst>
          </p:cNvPr>
          <p:cNvSpPr txBox="1"/>
          <p:nvPr/>
        </p:nvSpPr>
        <p:spPr>
          <a:xfrm>
            <a:off x="1118679" y="2133600"/>
            <a:ext cx="10262681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Using a tool doesn’t equal good testing</a:t>
            </a:r>
          </a:p>
          <a:p>
            <a:pPr marR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000" dirty="0">
                <a:solidFill>
                  <a:srgbClr val="53585F"/>
                </a:solidFill>
                <a:latin typeface="Segoe UI"/>
                <a:ea typeface="Segoe UI"/>
                <a:cs typeface="Segoe UI"/>
                <a:sym typeface="Segoe UI"/>
              </a:rPr>
              <a:t>Using the right tool properly is key</a:t>
            </a:r>
          </a:p>
        </p:txBody>
      </p:sp>
    </p:spTree>
    <p:extLst>
      <p:ext uri="{BB962C8B-B14F-4D97-AF65-F5344CB8AC3E}">
        <p14:creationId xmlns:p14="http://schemas.microsoft.com/office/powerpoint/2010/main" val="2439804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BackstopJS</a:t>
            </a:r>
            <a:r>
              <a:rPr lang="en-US" dirty="0"/>
              <a:t> Workflow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8925F-4BF4-4650-82DD-B39D0C6D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757" y="1558925"/>
            <a:ext cx="10919483" cy="3194051"/>
          </a:xfrm>
        </p:spPr>
        <p:txBody>
          <a:bodyPr/>
          <a:lstStyle/>
          <a:p>
            <a:pPr marL="0" indent="0">
              <a:buNone/>
            </a:pPr>
            <a:r>
              <a:rPr lang="en-US" sz="2800" b="1" u="sng" dirty="0"/>
              <a:t>backstop </a:t>
            </a:r>
            <a:r>
              <a:rPr lang="en-US" sz="2800" b="1" u="sng" dirty="0" err="1"/>
              <a:t>init</a:t>
            </a:r>
            <a:r>
              <a:rPr lang="en-US" sz="2800" b="1" dirty="0"/>
              <a:t> </a:t>
            </a:r>
            <a:r>
              <a:rPr lang="en-US" sz="2800" dirty="0"/>
              <a:t>Set up a new </a:t>
            </a:r>
            <a:r>
              <a:rPr lang="en-US" sz="2800" dirty="0" err="1"/>
              <a:t>BackstopJS</a:t>
            </a:r>
            <a:r>
              <a:rPr lang="en-US" sz="2800" dirty="0"/>
              <a:t> instance</a:t>
            </a:r>
          </a:p>
          <a:p>
            <a:pPr marL="0" indent="0">
              <a:buNone/>
            </a:pPr>
            <a:r>
              <a:rPr lang="en-US" sz="2800" b="1" u="sng" dirty="0"/>
              <a:t>backstop test</a:t>
            </a:r>
            <a:r>
              <a:rPr lang="en-US" sz="2800" b="1" dirty="0"/>
              <a:t> </a:t>
            </a:r>
            <a:r>
              <a:rPr lang="en-US" sz="2800" dirty="0" err="1"/>
              <a:t>BackstopJS</a:t>
            </a:r>
            <a:r>
              <a:rPr lang="en-US" sz="2800" dirty="0"/>
              <a:t> creates a set of test screenshots and compares them with your reference screenshots. </a:t>
            </a:r>
          </a:p>
          <a:p>
            <a:pPr marL="0" indent="0">
              <a:buNone/>
            </a:pPr>
            <a:r>
              <a:rPr lang="en-US" sz="2800" b="1" u="sng"/>
              <a:t>backstop approve</a:t>
            </a:r>
            <a:r>
              <a:rPr lang="en-US" sz="2800" b="1"/>
              <a:t> </a:t>
            </a:r>
            <a:r>
              <a:rPr lang="en-US" sz="2800" dirty="0"/>
              <a:t>If the test you ran looks good, then go ahead and approve it. Approving changes will update your reference files with the results from your last test. </a:t>
            </a:r>
          </a:p>
        </p:txBody>
      </p:sp>
    </p:spTree>
    <p:extLst>
      <p:ext uri="{BB962C8B-B14F-4D97-AF65-F5344CB8AC3E}">
        <p14:creationId xmlns:p14="http://schemas.microsoft.com/office/powerpoint/2010/main" val="285133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Backstop_data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5CCE5-56A7-4632-931E-E56ACDF6CF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468" b="38993"/>
          <a:stretch/>
        </p:blipFill>
        <p:spPr>
          <a:xfrm>
            <a:off x="3041565" y="1410347"/>
            <a:ext cx="5662631" cy="4046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0F1ED8-3980-4EB7-AC37-DEA2C89AF3B0}"/>
              </a:ext>
            </a:extLst>
          </p:cNvPr>
          <p:cNvSpPr/>
          <p:nvPr/>
        </p:nvSpPr>
        <p:spPr>
          <a:xfrm>
            <a:off x="3469921" y="2262845"/>
            <a:ext cx="4805919" cy="2647502"/>
          </a:xfrm>
          <a:prstGeom prst="rect">
            <a:avLst/>
          </a:prstGeom>
          <a:noFill/>
          <a:ln w="38100" cap="flat">
            <a:solidFill>
              <a:schemeClr val="accent1"/>
            </a:solidFill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1243666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259" y="2133600"/>
            <a:ext cx="10919483" cy="3194051"/>
          </a:xfrm>
        </p:spPr>
        <p:txBody>
          <a:bodyPr/>
          <a:lstStyle/>
          <a:p>
            <a:pPr rtl="0" fontAlgn="ctr"/>
            <a:r>
              <a:rPr lang="en-US" sz="2800" dirty="0"/>
              <a:t>What is automated visual regression testing</a:t>
            </a:r>
          </a:p>
          <a:p>
            <a:pPr rtl="0" fontAlgn="ctr"/>
            <a:r>
              <a:rPr lang="en-US" sz="2800" dirty="0"/>
              <a:t>When to use automated visual regression testing</a:t>
            </a:r>
          </a:p>
          <a:p>
            <a:pPr rtl="0" fontAlgn="ctr"/>
            <a:r>
              <a:rPr lang="en-US" sz="2800" dirty="0"/>
              <a:t>Available Libraries – and using them</a:t>
            </a:r>
          </a:p>
          <a:p>
            <a:pPr rtl="0" fontAlgn="ctr"/>
            <a:r>
              <a:rPr lang="en-US" sz="2800" dirty="0"/>
              <a:t>Further capabilities of automated visual regression testing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514FF84-345F-4FF1-ACC8-4650D5FF1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Learning from getting hit by pitches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talk is about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C43EF4-1096-4FEE-A14C-1E5CD91E7E1F}"/>
              </a:ext>
            </a:extLst>
          </p:cNvPr>
          <p:cNvSpPr txBox="1"/>
          <p:nvPr/>
        </p:nvSpPr>
        <p:spPr>
          <a:xfrm>
            <a:off x="0" y="6287114"/>
            <a:ext cx="52938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447581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BackstopJS</a:t>
            </a:r>
            <a:r>
              <a:rPr lang="en-US" dirty="0"/>
              <a:t> </a:t>
            </a:r>
            <a:r>
              <a:rPr lang="en-US" dirty="0" err="1"/>
              <a:t>json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4DEE4-1695-440D-94C2-9C38271C3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7447" y="1360339"/>
            <a:ext cx="5738854" cy="5286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48E582-45F1-482E-9863-6F817061B086}"/>
              </a:ext>
            </a:extLst>
          </p:cNvPr>
          <p:cNvSpPr/>
          <p:nvPr/>
        </p:nvSpPr>
        <p:spPr>
          <a:xfrm>
            <a:off x="3817088" y="1584251"/>
            <a:ext cx="3732028" cy="31897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F66D5-A1AC-4074-B044-DB4B789DF688}"/>
              </a:ext>
            </a:extLst>
          </p:cNvPr>
          <p:cNvSpPr/>
          <p:nvPr/>
        </p:nvSpPr>
        <p:spPr>
          <a:xfrm>
            <a:off x="3746199" y="1928040"/>
            <a:ext cx="3732028" cy="31897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F79E56-4C85-4E6A-9014-E02A231D6739}"/>
              </a:ext>
            </a:extLst>
          </p:cNvPr>
          <p:cNvSpPr/>
          <p:nvPr/>
        </p:nvSpPr>
        <p:spPr>
          <a:xfrm>
            <a:off x="3671770" y="3693046"/>
            <a:ext cx="3732028" cy="318977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EC95AD-79D6-43EB-A75A-FD34257AD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012" y="1797832"/>
            <a:ext cx="3409975" cy="3262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28FF8-0C31-4E17-ADBA-AC00077FE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4639" y="1862109"/>
            <a:ext cx="6162720" cy="3929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208113-0C1A-4589-B3F3-06C80A24F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8967" y="2662232"/>
            <a:ext cx="5534065" cy="15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5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BackstopJS</a:t>
            </a:r>
            <a:r>
              <a:rPr lang="en-US" dirty="0"/>
              <a:t> Demo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8925F-4BF4-4650-82DD-B39D0C6D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757" y="1635125"/>
            <a:ext cx="10919483" cy="319405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 err="1"/>
              <a:t>BackstopJS</a:t>
            </a:r>
            <a:r>
              <a:rPr lang="en-US" sz="2800" dirty="0"/>
              <a:t> Node Package already installed - </a:t>
            </a:r>
            <a:r>
              <a:rPr lang="en-US" sz="2800" b="1" i="1" dirty="0" err="1"/>
              <a:t>npm</a:t>
            </a:r>
            <a:r>
              <a:rPr lang="en-US" sz="2800" b="1" i="1" dirty="0"/>
              <a:t> install -g </a:t>
            </a:r>
            <a:r>
              <a:rPr lang="en-US" sz="2800" b="1" i="1" dirty="0" err="1"/>
              <a:t>backstopjs</a:t>
            </a:r>
            <a:endParaRPr lang="en-US" sz="2800" b="1" i="1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Run Initial </a:t>
            </a:r>
            <a:r>
              <a:rPr lang="en-US" sz="2800" dirty="0" err="1"/>
              <a:t>BackstopJS</a:t>
            </a:r>
            <a:r>
              <a:rPr lang="en-US" sz="2800" dirty="0"/>
              <a:t> config - </a:t>
            </a:r>
            <a:r>
              <a:rPr lang="en-US" sz="2800" b="1" i="1" dirty="0"/>
              <a:t>backstop </a:t>
            </a:r>
            <a:r>
              <a:rPr lang="en-US" sz="2800" b="1" i="1" dirty="0" err="1"/>
              <a:t>init</a:t>
            </a:r>
            <a:endParaRPr lang="en-US" sz="2800" b="1" i="1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Run </a:t>
            </a:r>
            <a:r>
              <a:rPr lang="en-US" sz="2800" dirty="0" err="1"/>
              <a:t>BackstopJS</a:t>
            </a:r>
            <a:r>
              <a:rPr lang="en-US" sz="2800" dirty="0"/>
              <a:t> Test – </a:t>
            </a:r>
            <a:r>
              <a:rPr lang="en-US" sz="2800" b="1" i="1" dirty="0"/>
              <a:t>backstop test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Approve Changes – </a:t>
            </a:r>
            <a:r>
              <a:rPr lang="en-US" sz="2800" b="1" i="1" dirty="0"/>
              <a:t>backstop approve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1698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BackstopJS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5CCE5-56A7-4632-931E-E56ACDF6C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373" y="1337427"/>
            <a:ext cx="6373461" cy="54228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0F1ED8-3980-4EB7-AC37-DEA2C89AF3B0}"/>
              </a:ext>
            </a:extLst>
          </p:cNvPr>
          <p:cNvSpPr/>
          <p:nvPr/>
        </p:nvSpPr>
        <p:spPr>
          <a:xfrm>
            <a:off x="3604428" y="2115879"/>
            <a:ext cx="3200400" cy="1775637"/>
          </a:xfrm>
          <a:prstGeom prst="rect">
            <a:avLst/>
          </a:prstGeom>
          <a:noFill/>
          <a:ln w="38100" cap="flat">
            <a:solidFill>
              <a:schemeClr val="accent1"/>
            </a:solidFill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F4461D-C4B1-49E1-B09A-A6F27C52CC6F}"/>
              </a:ext>
            </a:extLst>
          </p:cNvPr>
          <p:cNvSpPr/>
          <p:nvPr/>
        </p:nvSpPr>
        <p:spPr>
          <a:xfrm>
            <a:off x="3534326" y="4669968"/>
            <a:ext cx="3487479" cy="322761"/>
          </a:xfrm>
          <a:prstGeom prst="rect">
            <a:avLst/>
          </a:prstGeom>
          <a:noFill/>
          <a:ln w="38100" cap="flat">
            <a:solidFill>
              <a:schemeClr val="accent1"/>
            </a:solidFill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</p:spTree>
    <p:extLst>
      <p:ext uri="{BB962C8B-B14F-4D97-AF65-F5344CB8AC3E}">
        <p14:creationId xmlns:p14="http://schemas.microsoft.com/office/powerpoint/2010/main" val="388136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backstop test command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8925F-4BF4-4650-82DD-B39D0C6D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757" y="1558925"/>
            <a:ext cx="10919483" cy="3194051"/>
          </a:xfrm>
        </p:spPr>
        <p:txBody>
          <a:bodyPr/>
          <a:lstStyle/>
          <a:p>
            <a:r>
              <a:rPr lang="en-US" sz="2800" dirty="0"/>
              <a:t>Compares reference images to current site</a:t>
            </a:r>
          </a:p>
          <a:p>
            <a:r>
              <a:rPr lang="en-US" sz="2800" dirty="0"/>
              <a:t>Determines failure based on configured threshold</a:t>
            </a:r>
          </a:p>
          <a:p>
            <a:r>
              <a:rPr lang="en-US" sz="2800" dirty="0"/>
              <a:t>Creates version history </a:t>
            </a:r>
          </a:p>
          <a:p>
            <a:r>
              <a:rPr lang="en-US" sz="2800" dirty="0"/>
              <a:t>Produces report</a:t>
            </a:r>
          </a:p>
        </p:txBody>
      </p:sp>
    </p:spTree>
    <p:extLst>
      <p:ext uri="{BB962C8B-B14F-4D97-AF65-F5344CB8AC3E}">
        <p14:creationId xmlns:p14="http://schemas.microsoft.com/office/powerpoint/2010/main" val="2458453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backstop approve command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8925F-4BF4-4650-82DD-B39D0C6D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757" y="1558925"/>
            <a:ext cx="10919483" cy="3194051"/>
          </a:xfrm>
        </p:spPr>
        <p:txBody>
          <a:bodyPr/>
          <a:lstStyle/>
          <a:p>
            <a:r>
              <a:rPr lang="en-US" sz="2800" dirty="0"/>
              <a:t>With no added parameters – accepts all</a:t>
            </a:r>
          </a:p>
          <a:p>
            <a:r>
              <a:rPr lang="en-US" sz="2800" dirty="0"/>
              <a:t>Replaces referenced</a:t>
            </a:r>
          </a:p>
          <a:p>
            <a:r>
              <a:rPr lang="en-US" sz="2800" dirty="0"/>
              <a:t>--filter=&lt;regex&gt;</a:t>
            </a:r>
          </a:p>
          <a:p>
            <a:pPr lvl="1"/>
            <a:r>
              <a:rPr lang="en-US" sz="2800" dirty="0"/>
              <a:t>Approve only those defined tests</a:t>
            </a:r>
          </a:p>
        </p:txBody>
      </p:sp>
    </p:spTree>
    <p:extLst>
      <p:ext uri="{BB962C8B-B14F-4D97-AF65-F5344CB8AC3E}">
        <p14:creationId xmlns:p14="http://schemas.microsoft.com/office/powerpoint/2010/main" val="3598609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</a:t>
            </a:r>
            <a:r>
              <a:rPr lang="en-US" dirty="0" err="1"/>
              <a:t>BackstopJS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8925F-4BF4-4650-82DD-B39D0C6D5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917" y="1428459"/>
            <a:ext cx="10919483" cy="3194051"/>
          </a:xfrm>
        </p:spPr>
        <p:txBody>
          <a:bodyPr/>
          <a:lstStyle/>
          <a:p>
            <a:r>
              <a:rPr lang="en-US" sz="2800" dirty="0" err="1"/>
              <a:t>BackstopJS</a:t>
            </a:r>
            <a:r>
              <a:rPr lang="en-US" sz="2800" dirty="0"/>
              <a:t> ships with an </a:t>
            </a:r>
            <a:r>
              <a:rPr lang="en-US" sz="2800" b="1" dirty="0" err="1"/>
              <a:t>onBefore</a:t>
            </a:r>
            <a:r>
              <a:rPr lang="en-US" sz="2800" dirty="0"/>
              <a:t> script </a:t>
            </a:r>
          </a:p>
          <a:p>
            <a:r>
              <a:rPr lang="en-US" sz="2800" dirty="0" err="1"/>
              <a:t>BackstopJS</a:t>
            </a:r>
            <a:r>
              <a:rPr lang="en-US" sz="2800" dirty="0"/>
              <a:t> makes it easy to capture screenshots of your entire layout or just parts of your layout with </a:t>
            </a:r>
            <a:r>
              <a:rPr lang="en-US" sz="2800" b="1" dirty="0"/>
              <a:t>selectors </a:t>
            </a:r>
            <a:r>
              <a:rPr lang="en-US" sz="2800" dirty="0"/>
              <a:t>attribute</a:t>
            </a:r>
            <a:endParaRPr lang="en-US" sz="2800" b="1" dirty="0"/>
          </a:p>
          <a:p>
            <a:r>
              <a:rPr lang="en-US" sz="2800" dirty="0"/>
              <a:t>Testing PWA, SPAs, &amp; AJAX Content</a:t>
            </a:r>
          </a:p>
          <a:p>
            <a:pPr lvl="1"/>
            <a:r>
              <a:rPr lang="en-US" sz="2800" dirty="0" err="1"/>
              <a:t>BackstopJS</a:t>
            </a:r>
            <a:r>
              <a:rPr lang="en-US" sz="2800" dirty="0"/>
              <a:t> solves this problem with two config properties: </a:t>
            </a:r>
            <a:r>
              <a:rPr lang="en-US" sz="2800" b="1" dirty="0" err="1"/>
              <a:t>readySelector</a:t>
            </a:r>
            <a:r>
              <a:rPr lang="en-US" sz="2800" dirty="0"/>
              <a:t>, </a:t>
            </a:r>
            <a:r>
              <a:rPr lang="en-US" sz="2800" b="1" dirty="0" err="1"/>
              <a:t>readyEvent</a:t>
            </a:r>
            <a:r>
              <a:rPr lang="en-US" sz="2800" dirty="0"/>
              <a:t> and </a:t>
            </a:r>
            <a:r>
              <a:rPr lang="en-US" sz="2800" b="1" dirty="0"/>
              <a:t>delay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6669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29" y="1831974"/>
            <a:ext cx="11428019" cy="3194051"/>
          </a:xfrm>
        </p:spPr>
        <p:txBody>
          <a:bodyPr/>
          <a:lstStyle/>
          <a:p>
            <a:pPr rtl="0" fontAlgn="ctr"/>
            <a:r>
              <a:rPr lang="en-US" sz="2400" dirty="0"/>
              <a:t>Integrated Docker rendering -- to eliminate cross-platform rendering shenanigans</a:t>
            </a:r>
          </a:p>
          <a:p>
            <a:pPr rtl="0" fontAlgn="ctr"/>
            <a:r>
              <a:rPr lang="en-US" sz="2400" dirty="0"/>
              <a:t>CLI reports</a:t>
            </a:r>
          </a:p>
          <a:p>
            <a:pPr rtl="0" fontAlgn="ctr"/>
            <a:r>
              <a:rPr lang="en-US" sz="2400" dirty="0"/>
              <a:t>Simulate user interactions with Puppeteer and </a:t>
            </a:r>
            <a:r>
              <a:rPr lang="en-US" sz="2400" dirty="0" err="1"/>
              <a:t>ChromyJS</a:t>
            </a:r>
            <a:r>
              <a:rPr lang="en-US" sz="2400" dirty="0"/>
              <a:t> scripts</a:t>
            </a:r>
          </a:p>
          <a:p>
            <a:pPr rtl="0" fontAlgn="ctr"/>
            <a:r>
              <a:rPr lang="en-US" sz="2400" dirty="0"/>
              <a:t>Run globally or locally as a standalone package app or require('</a:t>
            </a:r>
            <a:r>
              <a:rPr lang="en-US" sz="2400" dirty="0" err="1"/>
              <a:t>backstopjs</a:t>
            </a:r>
            <a:r>
              <a:rPr lang="en-US" sz="2400" dirty="0"/>
              <a:t>') right into your node app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The Details of Version 3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BackstopJS</a:t>
            </a:r>
            <a:r>
              <a:rPr lang="en-US" dirty="0"/>
              <a:t> v 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2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30" y="1996440"/>
            <a:ext cx="10407020" cy="3194051"/>
          </a:xfrm>
        </p:spPr>
        <p:txBody>
          <a:bodyPr/>
          <a:lstStyle/>
          <a:p>
            <a:pPr rtl="0" fontAlgn="ctr"/>
            <a:r>
              <a:rPr lang="en-US" sz="2800" dirty="0"/>
              <a:t>Using</a:t>
            </a:r>
            <a:r>
              <a:rPr lang="en-US" sz="2800" b="1" dirty="0"/>
              <a:t> </a:t>
            </a:r>
            <a:r>
              <a:rPr lang="en-US" sz="2800" b="1" dirty="0" err="1"/>
              <a:t>js-webcrawler</a:t>
            </a:r>
            <a:r>
              <a:rPr lang="en-US" sz="2800" b="1" dirty="0"/>
              <a:t> </a:t>
            </a:r>
            <a:r>
              <a:rPr lang="en-US" sz="2800" dirty="0"/>
              <a:t>– pull all pages across 7 instances</a:t>
            </a:r>
          </a:p>
          <a:p>
            <a:pPr rtl="0" fontAlgn="ctr"/>
            <a:r>
              <a:rPr lang="en-US" sz="2800" dirty="0"/>
              <a:t>Integrated into Jenkins - </a:t>
            </a:r>
            <a:r>
              <a:rPr lang="en-US" sz="2800" b="1" i="1" dirty="0"/>
              <a:t>"report" : [ "CI" ]</a:t>
            </a:r>
          </a:p>
          <a:p>
            <a:pPr rtl="0" fontAlgn="ctr"/>
            <a:r>
              <a:rPr lang="en-US" sz="2800" dirty="0"/>
              <a:t>Reviewed Failures instead of every page – </a:t>
            </a:r>
            <a:r>
              <a:rPr lang="en-US" sz="2800" b="1" dirty="0"/>
              <a:t>TIME SAVER</a:t>
            </a:r>
          </a:p>
          <a:p>
            <a:pPr rtl="0" fontAlgn="ctr"/>
            <a:r>
              <a:rPr lang="en-US" sz="2800" dirty="0"/>
              <a:t>Loaded in style guide as reference and focused on specific elements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What did we do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</a:t>
            </a:r>
            <a:r>
              <a:rPr lang="en-US" dirty="0" err="1"/>
              <a:t>BackstopJS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146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Looking into the future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289" y="414227"/>
            <a:ext cx="8757424" cy="950430"/>
          </a:xfrm>
        </p:spPr>
        <p:txBody>
          <a:bodyPr/>
          <a:lstStyle/>
          <a:p>
            <a:pPr fontAlgn="ctr"/>
            <a:r>
              <a:rPr lang="en-US" sz="5400" dirty="0"/>
              <a:t>Further capabilities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259" y="2016111"/>
            <a:ext cx="10407020" cy="2963694"/>
          </a:xfrm>
        </p:spPr>
        <p:txBody>
          <a:bodyPr/>
          <a:lstStyle/>
          <a:p>
            <a:pPr defTabSz="477838">
              <a:spcBef>
                <a:spcPct val="0"/>
              </a:spcBef>
            </a:pPr>
            <a:r>
              <a:rPr lang="en-US" altLang="en-US" sz="28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Living UI Documentation of web application</a:t>
            </a:r>
          </a:p>
          <a:p>
            <a:pPr defTabSz="477838">
              <a:spcBef>
                <a:spcPct val="0"/>
              </a:spcBef>
            </a:pPr>
            <a:r>
              <a:rPr lang="en-US" altLang="en-US" sz="28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Implement with Machine Learning</a:t>
            </a:r>
          </a:p>
          <a:p>
            <a:pPr defTabSz="477838">
              <a:spcBef>
                <a:spcPct val="0"/>
              </a:spcBef>
            </a:pPr>
            <a:r>
              <a:rPr lang="en-US" altLang="en-US" sz="28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Incorporate as part of functional testing</a:t>
            </a:r>
          </a:p>
          <a:p>
            <a:pPr defTabSz="477838">
              <a:spcBef>
                <a:spcPct val="0"/>
              </a:spcBef>
            </a:pPr>
            <a:r>
              <a:rPr lang="en-US" altLang="en-US" sz="28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Integrate with SASS browser provider (Sauce Labs/</a:t>
            </a:r>
            <a:r>
              <a:rPr lang="en-US" altLang="en-US" sz="2800" dirty="0" err="1">
                <a:ea typeface="Helvetica Neue" charset="0"/>
                <a:cs typeface="Segoe UI" panose="020B0502040204020203" pitchFamily="34" charset="0"/>
                <a:sym typeface="Helvetica Neue" charset="0"/>
              </a:rPr>
              <a:t>Browserstack</a:t>
            </a:r>
            <a:r>
              <a:rPr lang="en-US" altLang="en-US" sz="2800">
                <a:ea typeface="Helvetica Neue" charset="0"/>
                <a:cs typeface="Segoe UI" panose="020B0502040204020203" pitchFamily="34" charset="0"/>
                <a:sym typeface="Helvetica Neue" charset="0"/>
              </a:rPr>
              <a:t>)</a:t>
            </a:r>
            <a:endParaRPr lang="en-US" altLang="en-US" sz="2800" dirty="0">
              <a:ea typeface="Helvetica Neue" charset="0"/>
              <a:cs typeface="Segoe UI" panose="020B0502040204020203" pitchFamily="34" charset="0"/>
              <a:sym typeface="Helvetica Neue" charset="0"/>
            </a:endParaRPr>
          </a:p>
          <a:p>
            <a:pPr defTabSz="477838">
              <a:spcBef>
                <a:spcPct val="0"/>
              </a:spcBef>
            </a:pPr>
            <a:endParaRPr lang="en-US" altLang="en-US" sz="2800" dirty="0">
              <a:ea typeface="Helvetica Neue" charset="0"/>
              <a:cs typeface="Segoe UI" panose="020B0502040204020203" pitchFamily="34" charset="0"/>
              <a:sym typeface="Helvetica Neue" charset="0"/>
            </a:endParaRPr>
          </a:p>
          <a:p>
            <a:pPr defTabSz="477838">
              <a:spcBef>
                <a:spcPct val="0"/>
              </a:spcBef>
            </a:pPr>
            <a:endParaRPr lang="en-US" altLang="en-US" sz="2800" dirty="0">
              <a:ea typeface="Helvetica Neue" charset="0"/>
              <a:cs typeface="Segoe UI" panose="020B0502040204020203" pitchFamily="34" charset="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2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Best Practices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AVRT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258" y="1530349"/>
            <a:ext cx="10407020" cy="3194051"/>
          </a:xfrm>
        </p:spPr>
        <p:txBody>
          <a:bodyPr/>
          <a:lstStyle/>
          <a:p>
            <a:pPr marL="0" indent="0" defTabSz="477838">
              <a:spcBef>
                <a:spcPct val="0"/>
              </a:spcBef>
              <a:buNone/>
            </a:pPr>
            <a:r>
              <a:rPr lang="en-US" altLang="en-US" sz="28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1. Name your screenshots </a:t>
            </a:r>
          </a:p>
          <a:p>
            <a:pPr marL="0" indent="0" defTabSz="477838">
              <a:spcBef>
                <a:spcPct val="0"/>
              </a:spcBef>
              <a:buNone/>
            </a:pPr>
            <a:r>
              <a:rPr lang="en-US" altLang="en-US" sz="28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2. Don’t try to test everything</a:t>
            </a:r>
          </a:p>
          <a:p>
            <a:pPr marL="0" indent="0" defTabSz="477838">
              <a:spcBef>
                <a:spcPct val="0"/>
              </a:spcBef>
              <a:buNone/>
            </a:pPr>
            <a:r>
              <a:rPr lang="en-US" altLang="en-US" sz="28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3. Full page screenshots are a bad idea – focus on elements</a:t>
            </a:r>
          </a:p>
          <a:p>
            <a:pPr marL="0" indent="0" defTabSz="477838">
              <a:spcBef>
                <a:spcPct val="0"/>
              </a:spcBef>
              <a:buNone/>
            </a:pPr>
            <a:r>
              <a:rPr lang="en-US" altLang="en-US" sz="28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4. Scaling visual regression testing – Use Source Control</a:t>
            </a:r>
          </a:p>
          <a:p>
            <a:pPr marL="0" indent="0" defTabSz="477838">
              <a:spcBef>
                <a:spcPct val="0"/>
              </a:spcBef>
              <a:buNone/>
            </a:pPr>
            <a:r>
              <a:rPr lang="en-US" altLang="en-US" sz="2800" dirty="0">
                <a:ea typeface="Helvetica Neue" charset="0"/>
                <a:cs typeface="Segoe UI" panose="020B0502040204020203" pitchFamily="34" charset="0"/>
                <a:sym typeface="Helvetica Neue" charset="0"/>
              </a:rPr>
              <a:t>5. Got a pattern library? make those elements/components your reference screenshots.</a:t>
            </a:r>
          </a:p>
        </p:txBody>
      </p:sp>
    </p:spTree>
    <p:extLst>
      <p:ext uri="{BB962C8B-B14F-4D97-AF65-F5344CB8AC3E}">
        <p14:creationId xmlns:p14="http://schemas.microsoft.com/office/powerpoint/2010/main" val="1377335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259" y="1811695"/>
            <a:ext cx="10919483" cy="3194051"/>
          </a:xfrm>
        </p:spPr>
        <p:txBody>
          <a:bodyPr/>
          <a:lstStyle/>
          <a:p>
            <a:pPr rtl="0" fontAlgn="ctr"/>
            <a:r>
              <a:rPr lang="en-US" sz="2800" dirty="0"/>
              <a:t>Best UI/UX Practices</a:t>
            </a:r>
          </a:p>
          <a:p>
            <a:pPr rtl="0" fontAlgn="ctr"/>
            <a:endParaRPr lang="en-US" sz="2800" dirty="0"/>
          </a:p>
          <a:p>
            <a:pPr rtl="0" fontAlgn="ctr"/>
            <a:r>
              <a:rPr lang="en-US" sz="2800" dirty="0"/>
              <a:t>Refactoring CSS </a:t>
            </a:r>
          </a:p>
          <a:p>
            <a:pPr rtl="0" fontAlgn="ctr"/>
            <a:endParaRPr lang="en-US" sz="2800" dirty="0"/>
          </a:p>
          <a:p>
            <a:pPr rtl="0" fontAlgn="ctr"/>
            <a:r>
              <a:rPr lang="en-US" sz="2800" dirty="0">
                <a:sym typeface="Wingdings" panose="05000000000000000000" pitchFamily="2" charset="2"/>
              </a:rPr>
              <a:t>“Functional” Automated Testing (Ruby/Cucumber, Selenium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514FF84-345F-4FF1-ACC8-4650D5FF1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Learning from getting hit by pitches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talk is NOT about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EB866A-366D-4BB1-BB84-C0B87C7D719D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14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30" y="1530349"/>
            <a:ext cx="10407020" cy="3194051"/>
          </a:xfrm>
        </p:spPr>
        <p:txBody>
          <a:bodyPr/>
          <a:lstStyle/>
          <a:p>
            <a:r>
              <a:rPr lang="en-US" sz="2800" dirty="0"/>
              <a:t>Screenshot approach is not optimal for testing live dynamic content</a:t>
            </a:r>
          </a:p>
          <a:p>
            <a:r>
              <a:rPr lang="en-US" sz="2800" dirty="0"/>
              <a:t>Scope of browser support</a:t>
            </a:r>
          </a:p>
          <a:p>
            <a:pPr lvl="1"/>
            <a:r>
              <a:rPr lang="en-US" sz="2800" dirty="0"/>
              <a:t>BS.js - Limited to </a:t>
            </a:r>
            <a:r>
              <a:rPr lang="en-US" sz="2800" dirty="0" err="1"/>
              <a:t>Webkit</a:t>
            </a:r>
            <a:r>
              <a:rPr lang="en-US" sz="2800" dirty="0"/>
              <a:t> (Chrome) and Gecko (Firefox)</a:t>
            </a:r>
          </a:p>
          <a:p>
            <a:r>
              <a:rPr lang="en-US" sz="2800" dirty="0"/>
              <a:t>When you have not built any Unit Tests</a:t>
            </a:r>
          </a:p>
          <a:p>
            <a:pPr lvl="1"/>
            <a:r>
              <a:rPr lang="en-US" sz="2800" dirty="0"/>
              <a:t>Please build Unit Tests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AVRT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7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259" y="2133600"/>
            <a:ext cx="10919483" cy="3194051"/>
          </a:xfrm>
        </p:spPr>
        <p:txBody>
          <a:bodyPr/>
          <a:lstStyle/>
          <a:p>
            <a:pPr rtl="0" fontAlgn="ctr"/>
            <a:r>
              <a:rPr lang="en-US" sz="2800" dirty="0"/>
              <a:t>What is automated visual regression testing</a:t>
            </a:r>
          </a:p>
          <a:p>
            <a:pPr rtl="0" fontAlgn="ctr"/>
            <a:r>
              <a:rPr lang="en-US" sz="2800" dirty="0"/>
              <a:t>When to use automated visual regression testing</a:t>
            </a:r>
          </a:p>
          <a:p>
            <a:pPr rtl="0" fontAlgn="ctr"/>
            <a:r>
              <a:rPr lang="en-US" sz="2800" dirty="0"/>
              <a:t>Leveraging the Backstop.js library</a:t>
            </a:r>
          </a:p>
          <a:p>
            <a:pPr rtl="0" fontAlgn="ctr"/>
            <a:r>
              <a:rPr lang="en-US" sz="2800" dirty="0"/>
              <a:t>Further capabilities of automated visual regression testing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514FF84-345F-4FF1-ACC8-4650D5FF17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Learning from getting hit by pitches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talk was about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C43EF4-1096-4FEE-A14C-1E5CD91E7E1F}"/>
              </a:ext>
            </a:extLst>
          </p:cNvPr>
          <p:cNvSpPr txBox="1"/>
          <p:nvPr/>
        </p:nvSpPr>
        <p:spPr>
          <a:xfrm>
            <a:off x="0" y="6287114"/>
            <a:ext cx="529389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egoe UI"/>
                <a:ea typeface="Segoe UI"/>
                <a:cs typeface="Segoe UI"/>
                <a:sym typeface="Segoe U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90637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30" y="1996440"/>
            <a:ext cx="10407020" cy="3194051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If there’s one thing to remember about this…</a:t>
            </a:r>
          </a:p>
          <a:p>
            <a:pPr marL="0" indent="0" algn="ctr">
              <a:buNone/>
            </a:pPr>
            <a:r>
              <a:rPr lang="en-US" sz="2800" b="1" i="1" dirty="0"/>
              <a:t>CSS is easy to break and HARD to TEST</a:t>
            </a:r>
          </a:p>
          <a:p>
            <a:pPr marL="0" indent="0" algn="ctr">
              <a:buNone/>
            </a:pPr>
            <a:r>
              <a:rPr lang="en-US" sz="2800" dirty="0"/>
              <a:t>and always remember that…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Game Recap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Ballgame!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pic>
        <p:nvPicPr>
          <p:cNvPr id="7" name="Picture 4" descr="Image result for css is awesome">
            <a:extLst>
              <a:ext uri="{FF2B5EF4-FFF2-40B4-BE49-F238E27FC236}">
                <a16:creationId xmlns:a16="http://schemas.microsoft.com/office/drawing/2014/main" id="{41A2219A-B0FD-498D-9F09-DC0B01AEF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980" y="3676690"/>
            <a:ext cx="2695074" cy="209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072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1481" y="1849689"/>
            <a:ext cx="10407020" cy="96017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			</a:t>
            </a:r>
            <a:r>
              <a:rPr lang="en-US" sz="4000" b="1" dirty="0"/>
              <a:t>@</a:t>
            </a:r>
            <a:r>
              <a:rPr lang="en-US" sz="4000" b="1" dirty="0" err="1"/>
              <a:t>DSadgrass</a:t>
            </a:r>
            <a:endParaRPr lang="en-US" sz="2800" b="1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Where to find me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E52084-A677-4C6B-8375-9ECAB3CC974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  <p:pic>
        <p:nvPicPr>
          <p:cNvPr id="6146" name="Picture 2" descr="Image result for twitter logo">
            <a:extLst>
              <a:ext uri="{FF2B5EF4-FFF2-40B4-BE49-F238E27FC236}">
                <a16:creationId xmlns:a16="http://schemas.microsoft.com/office/drawing/2014/main" id="{BB012253-C2CE-476A-A785-B359F94A1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1" y="1663070"/>
            <a:ext cx="1339220" cy="133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E9B2BA-34EA-4FCE-A207-112A2DC83796}"/>
              </a:ext>
            </a:extLst>
          </p:cNvPr>
          <p:cNvSpPr/>
          <p:nvPr/>
        </p:nvSpPr>
        <p:spPr>
          <a:xfrm>
            <a:off x="1745775" y="2971630"/>
            <a:ext cx="69613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cs typeface="Segoe UI" panose="020B0604020202020204" pitchFamily="34" charset="0"/>
              </a:rPr>
              <a:t>http://bit.ly/SadlonLinkedIn</a:t>
            </a:r>
          </a:p>
        </p:txBody>
      </p:sp>
      <p:pic>
        <p:nvPicPr>
          <p:cNvPr id="6148" name="Picture 4" descr="Image result for linkedin logo">
            <a:extLst>
              <a:ext uri="{FF2B5EF4-FFF2-40B4-BE49-F238E27FC236}">
                <a16:creationId xmlns:a16="http://schemas.microsoft.com/office/drawing/2014/main" id="{6F139B99-2845-4611-9B4B-987094B0E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33" y="2884015"/>
            <a:ext cx="883116" cy="88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A3911D5-AB9B-47D6-AD77-95B74BECB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833" y="3988802"/>
            <a:ext cx="951942" cy="5879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8B04DA3-2938-4BB3-AEFF-E5512B0D1830}"/>
              </a:ext>
            </a:extLst>
          </p:cNvPr>
          <p:cNvSpPr/>
          <p:nvPr/>
        </p:nvSpPr>
        <p:spPr>
          <a:xfrm>
            <a:off x="1717288" y="3971237"/>
            <a:ext cx="5636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cs typeface="Segoe UI" panose="020B0604020202020204" pitchFamily="34" charset="0"/>
                <a:sym typeface="Segoe UI"/>
              </a:rPr>
              <a:t>dsadlon@hmbnet.com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05C0BC-3E62-47B0-82CA-24ED33CE1067}"/>
              </a:ext>
            </a:extLst>
          </p:cNvPr>
          <p:cNvSpPr/>
          <p:nvPr/>
        </p:nvSpPr>
        <p:spPr>
          <a:xfrm>
            <a:off x="4690807" y="5084832"/>
            <a:ext cx="28103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cs typeface="Segoe UI" panose="020B0604020202020204" pitchFamily="34" charset="0"/>
                <a:sym typeface="Segoe UI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3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Session has a Story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3880387-2583-4FCC-B50B-BD9B9938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729" y="1996440"/>
            <a:ext cx="11098541" cy="3194051"/>
          </a:xfrm>
        </p:spPr>
        <p:txBody>
          <a:bodyPr/>
          <a:lstStyle/>
          <a:p>
            <a:pPr rtl="0" fontAlgn="ctr"/>
            <a:r>
              <a:rPr lang="en-US" sz="2800" dirty="0"/>
              <a:t>Rewrite of customer facing websites – Fortune 500 company</a:t>
            </a:r>
          </a:p>
          <a:p>
            <a:pPr rtl="0" fontAlgn="ctr"/>
            <a:r>
              <a:rPr lang="en-US" sz="2800" dirty="0"/>
              <a:t>Project that had two components </a:t>
            </a:r>
          </a:p>
          <a:p>
            <a:pPr lvl="1" rtl="0" fontAlgn="ctr"/>
            <a:r>
              <a:rPr lang="en-US" sz="2800" dirty="0"/>
              <a:t>.NET based CMS &amp; Custom .NET MVC “Portal”</a:t>
            </a:r>
          </a:p>
          <a:p>
            <a:pPr rtl="0" fontAlgn="ctr"/>
            <a:r>
              <a:rPr lang="en-US" sz="2800" dirty="0"/>
              <a:t>Project had been handed off to us after failed attempt</a:t>
            </a:r>
          </a:p>
          <a:p>
            <a:pPr rtl="0" fontAlgn="ctr"/>
            <a:r>
              <a:rPr lang="en-US" sz="2800" dirty="0"/>
              <a:t>Content was being built while build phase was going on</a:t>
            </a:r>
          </a:p>
          <a:p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5B6EB60-0F84-4880-8E03-3BC82E2D04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259" y="1419225"/>
            <a:ext cx="10919483" cy="436273"/>
          </a:xfrm>
        </p:spPr>
        <p:txBody>
          <a:bodyPr/>
          <a:lstStyle/>
          <a:p>
            <a:r>
              <a:rPr lang="en-US" sz="1800" dirty="0"/>
              <a:t>Our Box Score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F46611-C44E-4C4D-B385-28A1372FD1C1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ea typeface="Segoe UI"/>
                <a:cs typeface="Segoe UI"/>
                <a:sym typeface="Segoe UI"/>
              </a:rPr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099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Starting Lineup</a:t>
            </a:r>
          </a:p>
        </p:txBody>
      </p:sp>
      <p:pic>
        <p:nvPicPr>
          <p:cNvPr id="2050" name="Picture 2" descr="Image result for simpsons softball team">
            <a:extLst>
              <a:ext uri="{FF2B5EF4-FFF2-40B4-BE49-F238E27FC236}">
                <a16:creationId xmlns:a16="http://schemas.microsoft.com/office/drawing/2014/main" id="{1608F3AC-4490-4687-A620-DAF87DFAB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19" y="1494988"/>
            <a:ext cx="6858607" cy="51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D147C1-8A44-4BB3-8E54-7AA0588B117C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033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News Bears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FF7DAB3-17B9-4B92-8D90-3F38B8EA2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827527"/>
              </p:ext>
            </p:extLst>
          </p:nvPr>
        </p:nvGraphicFramePr>
        <p:xfrm>
          <a:off x="3577715" y="1503680"/>
          <a:ext cx="5036571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6571">
                  <a:extLst>
                    <a:ext uri="{9D8B030D-6E8A-4147-A177-3AD203B41FA5}">
                      <a16:colId xmlns:a16="http://schemas.microsoft.com/office/drawing/2014/main" val="3992147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j-lt"/>
                        </a:rPr>
                        <a:t>Project Team Starting Lineup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10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1.  .NET Developers*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06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2.  CMS Developers*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487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3.  Business Analyst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3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4.  Design Team*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93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5.  Content Managers*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2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6.  Product 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776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7.  Project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979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8.  Solution Architect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7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+mj-lt"/>
                        </a:rPr>
                        <a:t>9.  DevOps/Test QA Lead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58579"/>
                  </a:ext>
                </a:extLst>
              </a:tr>
            </a:tbl>
          </a:graphicData>
        </a:graphic>
      </p:graphicFrame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4D7BB4D8-363E-4F85-93EE-B82AB0504104}"/>
              </a:ext>
            </a:extLst>
          </p:cNvPr>
          <p:cNvSpPr/>
          <p:nvPr/>
        </p:nvSpPr>
        <p:spPr>
          <a:xfrm rot="9480537">
            <a:off x="8345126" y="5387768"/>
            <a:ext cx="2011439" cy="309756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0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ranklin Gothic Demi Con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147C1-8A44-4BB3-8E54-7AA0588B117C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337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Well-Oiled Machine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49" y="4724400"/>
            <a:ext cx="12218649" cy="2133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E2B5D9-68AF-47A3-B66D-B11BB4E4E11E}"/>
              </a:ext>
            </a:extLst>
          </p:cNvPr>
          <p:cNvGrpSpPr/>
          <p:nvPr/>
        </p:nvGrpSpPr>
        <p:grpSpPr>
          <a:xfrm>
            <a:off x="4790831" y="1820985"/>
            <a:ext cx="5683882" cy="3665415"/>
            <a:chOff x="4790831" y="1820985"/>
            <a:chExt cx="5683882" cy="3665415"/>
          </a:xfrm>
          <a:solidFill>
            <a:schemeClr val="accent2"/>
          </a:solidFill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921765D1-E358-4D48-AA51-3D522EE1DBE2}"/>
                </a:ext>
              </a:extLst>
            </p:cNvPr>
            <p:cNvSpPr/>
            <p:nvPr/>
          </p:nvSpPr>
          <p:spPr>
            <a:xfrm>
              <a:off x="4790831" y="1820985"/>
              <a:ext cx="5683882" cy="3665415"/>
            </a:xfrm>
            <a:prstGeom prst="triangle">
              <a:avLst/>
            </a:prstGeom>
            <a:grpFill/>
            <a:ln w="12700" cap="flat">
              <a:noFill/>
              <a:miter lim="4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0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ranklin Gothic Demi Cond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BECC87A-EA9D-44CF-998E-DB64D57ED831}"/>
                </a:ext>
              </a:extLst>
            </p:cNvPr>
            <p:cNvCxnSpPr/>
            <p:nvPr/>
          </p:nvCxnSpPr>
          <p:spPr>
            <a:xfrm>
              <a:off x="5642708" y="4486031"/>
              <a:ext cx="3938954" cy="0"/>
            </a:xfrm>
            <a:prstGeom prst="line">
              <a:avLst/>
            </a:prstGeom>
            <a:grpFill/>
            <a:ln w="25400" cap="flat">
              <a:solidFill>
                <a:schemeClr val="bg1">
                  <a:lumMod val="9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555058-E03A-4F01-8CD6-55D6C457C006}"/>
                </a:ext>
              </a:extLst>
            </p:cNvPr>
            <p:cNvCxnSpPr>
              <a:cxnSpLocks/>
            </p:cNvCxnSpPr>
            <p:nvPr/>
          </p:nvCxnSpPr>
          <p:spPr>
            <a:xfrm>
              <a:off x="6807200" y="3059723"/>
              <a:ext cx="1625600" cy="0"/>
            </a:xfrm>
            <a:prstGeom prst="line">
              <a:avLst/>
            </a:prstGeom>
            <a:grpFill/>
            <a:ln w="25400" cap="flat">
              <a:solidFill>
                <a:schemeClr val="bg1">
                  <a:lumMod val="9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1F8FB1C-9D91-48E8-B0A5-355A5E560C58}"/>
              </a:ext>
            </a:extLst>
          </p:cNvPr>
          <p:cNvSpPr txBox="1"/>
          <p:nvPr/>
        </p:nvSpPr>
        <p:spPr>
          <a:xfrm>
            <a:off x="5729726" y="4621374"/>
            <a:ext cx="373575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Unit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0D7AB1-E5F2-4594-B0AD-F01676EB9A9B}"/>
              </a:ext>
            </a:extLst>
          </p:cNvPr>
          <p:cNvSpPr txBox="1"/>
          <p:nvPr/>
        </p:nvSpPr>
        <p:spPr>
          <a:xfrm>
            <a:off x="5744308" y="3370820"/>
            <a:ext cx="373575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bg1"/>
                </a:solidFill>
                <a:latin typeface="+mj-lt"/>
                <a:ea typeface="Segoe UI"/>
                <a:cs typeface="Segoe UI"/>
                <a:sym typeface="Segoe UI"/>
              </a:rPr>
              <a:t>Integration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Segoe UI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BABF4-D49F-4BF3-B0D1-F6D7B58E6E5C}"/>
              </a:ext>
            </a:extLst>
          </p:cNvPr>
          <p:cNvSpPr txBox="1"/>
          <p:nvPr/>
        </p:nvSpPr>
        <p:spPr>
          <a:xfrm>
            <a:off x="7112000" y="2195475"/>
            <a:ext cx="1031631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Segoe UI"/>
                <a:cs typeface="Segoe UI"/>
                <a:sym typeface="Segoe UI"/>
              </a:rPr>
              <a:t>E2E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2689A585-0397-4D38-9553-D835189DA467}"/>
              </a:ext>
            </a:extLst>
          </p:cNvPr>
          <p:cNvSpPr/>
          <p:nvPr/>
        </p:nvSpPr>
        <p:spPr>
          <a:xfrm>
            <a:off x="8330819" y="1368422"/>
            <a:ext cx="1956705" cy="1093192"/>
          </a:xfrm>
          <a:prstGeom prst="cloudCallout">
            <a:avLst>
              <a:gd name="adj1" fmla="val -55225"/>
              <a:gd name="adj2" fmla="val 62500"/>
            </a:avLst>
          </a:prstGeom>
          <a:solidFill>
            <a:schemeClr val="accent2"/>
          </a:solidFill>
          <a:ln w="12700" cap="flat">
            <a:noFill/>
            <a:miter lim="400000"/>
          </a:ln>
          <a:effectLst>
            <a:outerShdw blurRad="127000" dist="67468" dir="5400000" rotWithShape="0">
              <a:srgbClr val="000000">
                <a:alpha val="24538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n-ea"/>
                <a:cs typeface="+mn-cs"/>
                <a:sym typeface="Franklin Gothic Demi Cond"/>
              </a:rPr>
              <a:t>Manual Tests</a:t>
            </a:r>
          </a:p>
        </p:txBody>
      </p:sp>
      <p:pic>
        <p:nvPicPr>
          <p:cNvPr id="9218" name="Picture 2" descr="Image result for Jenkins">
            <a:extLst>
              <a:ext uri="{FF2B5EF4-FFF2-40B4-BE49-F238E27FC236}">
                <a16:creationId xmlns:a16="http://schemas.microsoft.com/office/drawing/2014/main" id="{DEF6DCDC-C97D-4955-BC32-A898AC69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11" y="1901274"/>
            <a:ext cx="1687471" cy="232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26F9A69-640B-40D4-B930-7BDD57447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7082" y="2373323"/>
            <a:ext cx="1595438" cy="1297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09D6D5C-DE84-45AD-9D3C-866A98440FB5}"/>
              </a:ext>
            </a:extLst>
          </p:cNvPr>
          <p:cNvSpPr/>
          <p:nvPr/>
        </p:nvSpPr>
        <p:spPr>
          <a:xfrm>
            <a:off x="5174711" y="5500267"/>
            <a:ext cx="5039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https://martinfowler.com/bliki/TestPyramid.html</a:t>
            </a:r>
          </a:p>
        </p:txBody>
      </p:sp>
      <p:pic>
        <p:nvPicPr>
          <p:cNvPr id="18" name="Graphic 17" descr="Checklist">
            <a:extLst>
              <a:ext uri="{FF2B5EF4-FFF2-40B4-BE49-F238E27FC236}">
                <a16:creationId xmlns:a16="http://schemas.microsoft.com/office/drawing/2014/main" id="{1D6C4528-967E-4DC2-9F57-71F858A96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51248" y="1999220"/>
            <a:ext cx="1788042" cy="17880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8544A5-B6F9-4B6C-8D59-AF3A1F9AF114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803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2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7231B81-514B-493B-8C19-F1E318A6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289" y="452315"/>
            <a:ext cx="8757424" cy="874255"/>
          </a:xfrm>
        </p:spPr>
        <p:txBody>
          <a:bodyPr/>
          <a:lstStyle/>
          <a:p>
            <a:r>
              <a:rPr lang="en-US" dirty="0"/>
              <a:t>Breaking up the No-Hitter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DC28B-FD1C-40C6-A25F-9157C9F86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50" y="4724400"/>
            <a:ext cx="12218649" cy="213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347750-76A4-4C2D-8765-2DF523B070EE}"/>
              </a:ext>
            </a:extLst>
          </p:cNvPr>
          <p:cNvSpPr/>
          <p:nvPr/>
        </p:nvSpPr>
        <p:spPr>
          <a:xfrm>
            <a:off x="0" y="6488668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Segoe UI"/>
                <a:sym typeface="Segoe UI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2050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HMB Color Palette">
      <a:dk1>
        <a:srgbClr val="414042"/>
      </a:dk1>
      <a:lt1>
        <a:srgbClr val="FFFFFF"/>
      </a:lt1>
      <a:dk2>
        <a:srgbClr val="53585F"/>
      </a:dk2>
      <a:lt2>
        <a:srgbClr val="DCDEE0"/>
      </a:lt2>
      <a:accent1>
        <a:srgbClr val="009944"/>
      </a:accent1>
      <a:accent2>
        <a:srgbClr val="00561D"/>
      </a:accent2>
      <a:accent3>
        <a:srgbClr val="A6AAA9"/>
      </a:accent3>
      <a:accent4>
        <a:srgbClr val="7CB342"/>
      </a:accent4>
      <a:accent5>
        <a:srgbClr val="1E88E5"/>
      </a:accent5>
      <a:accent6>
        <a:srgbClr val="8E24AA"/>
      </a:accent6>
      <a:hlink>
        <a:srgbClr val="FFC400"/>
      </a:hlink>
      <a:folHlink>
        <a:srgbClr val="8E24AA"/>
      </a:folHlink>
    </a:clrScheme>
    <a:fontScheme name="HMB Brand Fonts (Alternative)">
      <a:majorFont>
        <a:latin typeface="Franklin Gothic Demi Cond"/>
        <a:ea typeface="Franklin Gothic Demi Cond"/>
        <a:cs typeface="Franklin Gothic Demi Cond"/>
      </a:majorFont>
      <a:minorFont>
        <a:latin typeface="Segoe UI"/>
        <a:ea typeface="Franklin Gothic Demi Cond"/>
        <a:cs typeface="Franklin Gothic Demi Con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0" dist="67468" dir="5400000" rotWithShape="0">
              <a:srgbClr val="000000">
                <a:alpha val="24538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C1E21"/>
        </a:solidFill>
        <a:ln w="12700" cap="flat">
          <a:noFill/>
          <a:miter lim="400000"/>
        </a:ln>
        <a:effectLst>
          <a:outerShdw blurRad="127000" dist="67468" dir="5400000" rotWithShape="0">
            <a:srgbClr val="000000">
              <a:alpha val="24538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ranklin Gothic Demi C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Segoe UI"/>
            <a:ea typeface="Segoe UI"/>
            <a:cs typeface="Segoe UI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HMB_Theme.potx" id="{4F51ED72-7580-4F14-AEBF-0C27BF154BE9}" vid="{081CC697-633C-4444-B5E0-AEB3DE5CF7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Segoe UI" panose="020F0302020204030204"/>
        <a:ea typeface=""/>
        <a:cs typeface=""/>
        <a:font script="Jpan" typeface="游ゴシック Light"/>
        <a:font script="Hang" typeface="맑은 고딕"/>
        <a:font script="Hans" typeface="Segoe UI"/>
        <a:font script="Hant" typeface="Segoe U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Segoe UI"/>
        <a:font script="Arab" typeface="Segoe UI"/>
        <a:font script="Hebr" typeface="Segoe UI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egoe UI"/>
        <a:font script="Uigh" typeface="Microsoft Uighur"/>
        <a:font script="Geor" typeface="Sylfaen"/>
        <a:font script="Armn" typeface="Segoe UI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10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11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12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13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14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15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16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17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18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19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2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20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21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22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23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3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4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5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6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7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8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ppt/theme/themeOverride9.xml><?xml version="1.0" encoding="utf-8"?>
<a:themeOverride xmlns:a="http://schemas.openxmlformats.org/drawingml/2006/main">
  <a:clrScheme name="HMB Color Palette">
    <a:dk1>
      <a:srgbClr val="414042"/>
    </a:dk1>
    <a:lt1>
      <a:srgbClr val="FFFFFF"/>
    </a:lt1>
    <a:dk2>
      <a:srgbClr val="53585F"/>
    </a:dk2>
    <a:lt2>
      <a:srgbClr val="DCDEE0"/>
    </a:lt2>
    <a:accent1>
      <a:srgbClr val="009944"/>
    </a:accent1>
    <a:accent2>
      <a:srgbClr val="00561D"/>
    </a:accent2>
    <a:accent3>
      <a:srgbClr val="A6AAA9"/>
    </a:accent3>
    <a:accent4>
      <a:srgbClr val="7CB342"/>
    </a:accent4>
    <a:accent5>
      <a:srgbClr val="1E88E5"/>
    </a:accent5>
    <a:accent6>
      <a:srgbClr val="8E24AA"/>
    </a:accent6>
    <a:hlink>
      <a:srgbClr val="FFC400"/>
    </a:hlink>
    <a:folHlink>
      <a:srgbClr val="8E24A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2516</Words>
  <Application>Microsoft Office PowerPoint</Application>
  <PresentationFormat>Widescreen</PresentationFormat>
  <Paragraphs>492</Paragraphs>
  <Slides>43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Franklin Gothic Demi Cond</vt:lpstr>
      <vt:lpstr>DroidSans</vt:lpstr>
      <vt:lpstr>Arial</vt:lpstr>
      <vt:lpstr>Segoe UI</vt:lpstr>
      <vt:lpstr>White</vt:lpstr>
      <vt:lpstr>Automated Visual Regression Testing  because…. </vt:lpstr>
      <vt:lpstr>Now Batting…</vt:lpstr>
      <vt:lpstr>What this talk is about</vt:lpstr>
      <vt:lpstr>What this talk is NOT about</vt:lpstr>
      <vt:lpstr>Every Session has a Story </vt:lpstr>
      <vt:lpstr>The Starting Lineup</vt:lpstr>
      <vt:lpstr>Bad News Bears</vt:lpstr>
      <vt:lpstr>Well-Oiled Machine</vt:lpstr>
      <vt:lpstr>Breaking up the No-Hitter</vt:lpstr>
      <vt:lpstr>Breaking up the No-Hitter</vt:lpstr>
      <vt:lpstr>Little Risk….</vt:lpstr>
      <vt:lpstr>Breaking up the No-Hitter</vt:lpstr>
      <vt:lpstr>Breaking up the No-Hitter</vt:lpstr>
      <vt:lpstr>Breaking up the No-Hitter</vt:lpstr>
      <vt:lpstr>Visit to the mound</vt:lpstr>
      <vt:lpstr>Call to the Bullpen</vt:lpstr>
      <vt:lpstr>Call to the Bullpen</vt:lpstr>
      <vt:lpstr>Error – Test Lead</vt:lpstr>
      <vt:lpstr>Pinch Hitter</vt:lpstr>
      <vt:lpstr>Automated Visual Regression Testing</vt:lpstr>
      <vt:lpstr>Automated Visual Regression Testing</vt:lpstr>
      <vt:lpstr>PowerPoint Presentation</vt:lpstr>
      <vt:lpstr>Calling Pitches</vt:lpstr>
      <vt:lpstr>Shaking Off Pitches</vt:lpstr>
      <vt:lpstr>BackstopJS</vt:lpstr>
      <vt:lpstr>A long list</vt:lpstr>
      <vt:lpstr>Automated Visual Regression Testing</vt:lpstr>
      <vt:lpstr>BackstopJS Workflow</vt:lpstr>
      <vt:lpstr>Backstop_data</vt:lpstr>
      <vt:lpstr>BackstopJS json</vt:lpstr>
      <vt:lpstr>BackstopJS Demo</vt:lpstr>
      <vt:lpstr>BackstopJS init</vt:lpstr>
      <vt:lpstr>backstop test command</vt:lpstr>
      <vt:lpstr>backstop approve command</vt:lpstr>
      <vt:lpstr>Advanced BackstopJS</vt:lpstr>
      <vt:lpstr>BackstopJS v 3</vt:lpstr>
      <vt:lpstr>Implementing BackstopJS</vt:lpstr>
      <vt:lpstr>Further capabilities</vt:lpstr>
      <vt:lpstr>Best Practices for AVRT</vt:lpstr>
      <vt:lpstr>When not to use AVRT</vt:lpstr>
      <vt:lpstr>What this talk was about</vt:lpstr>
      <vt:lpstr>Ballgame!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2018-03-26T19:12:05Z</dcterms:created>
  <dcterms:modified xsi:type="dcterms:W3CDTF">2019-03-21T19:29:19Z</dcterms:modified>
</cp:coreProperties>
</file>